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1"/>
  </p:notesMasterIdLst>
  <p:handoutMasterIdLst>
    <p:handoutMasterId r:id="rId22"/>
  </p:handoutMasterIdLst>
  <p:sldIdLst>
    <p:sldId id="296" r:id="rId4"/>
    <p:sldId id="308" r:id="rId5"/>
    <p:sldId id="310" r:id="rId6"/>
    <p:sldId id="309" r:id="rId7"/>
    <p:sldId id="311" r:id="rId8"/>
    <p:sldId id="261" r:id="rId9"/>
    <p:sldId id="299" r:id="rId10"/>
    <p:sldId id="300" r:id="rId11"/>
    <p:sldId id="266" r:id="rId12"/>
    <p:sldId id="302" r:id="rId13"/>
    <p:sldId id="264" r:id="rId14"/>
    <p:sldId id="303" r:id="rId15"/>
    <p:sldId id="312" r:id="rId16"/>
    <p:sldId id="306" r:id="rId17"/>
    <p:sldId id="307" r:id="rId18"/>
    <p:sldId id="298" r:id="rId19"/>
    <p:sldId id="262" r:id="rId2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FFFF"/>
    <a:srgbClr val="FFCC99"/>
    <a:srgbClr val="99CCFF"/>
    <a:srgbClr val="FD2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2806" autoAdjust="0"/>
  </p:normalViewPr>
  <p:slideViewPr>
    <p:cSldViewPr>
      <p:cViewPr varScale="1">
        <p:scale>
          <a:sx n="114" d="100"/>
          <a:sy n="114" d="100"/>
        </p:scale>
        <p:origin x="-312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0D974-0561-4F94-B707-428AB29B216A}" type="datetimeFigureOut">
              <a:rPr lang="ko-KR" altLang="en-US" smtClean="0"/>
              <a:t>2018-04-30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1FE7E-1921-4EFD-A381-47CA5A5D26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666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0B810-6FB8-4958-ACEA-EED1FE35CBDF}" type="datetimeFigureOut">
              <a:rPr lang="ko-KR" altLang="en-US" smtClean="0"/>
              <a:t>2018-04-30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C2A06-9CFC-4017-A78E-791E0662E3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648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1160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5516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3029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3892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3682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2242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291830"/>
            <a:ext cx="9144000" cy="56844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856846"/>
            <a:ext cx="9144000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1026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70538"/>
            <a:ext cx="3024336" cy="224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36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032" y="0"/>
            <a:ext cx="1841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0" y="123478"/>
            <a:ext cx="691276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00" y="3867894"/>
            <a:ext cx="1265664" cy="93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666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723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1131590"/>
            <a:ext cx="1728192" cy="18722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699792" y="1131590"/>
            <a:ext cx="1728192" cy="18722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716016" y="1131590"/>
            <a:ext cx="1728192" cy="18722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732240" y="1131590"/>
            <a:ext cx="1728192" cy="18722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6735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07504" y="3075806"/>
            <a:ext cx="2808312" cy="1368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8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336" y="925101"/>
            <a:ext cx="3168352" cy="383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62184" y="1061419"/>
            <a:ext cx="1827251" cy="28225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5334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80" y="1497141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55527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964472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49617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564872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288872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A7341551-4697-41C7-A352-EF71700584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4" name="Picture 2" descr="E:\002-KIMS BUSINESS\007-02-Fullslidesppt-Contents\20161216\Stethoscope as symbol of medicine PowerPoint Templates\main-item-01.png">
            <a:extLst>
              <a:ext uri="{FF2B5EF4-FFF2-40B4-BE49-F238E27FC236}">
                <a16:creationId xmlns:a16="http://schemas.microsoft.com/office/drawing/2014/main" xmlns="" id="{704696FB-5704-44BE-A7C4-3766EFA77A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xmlns="" id="{112562F3-7C1E-4A0C-96A9-C0EE72521397}"/>
              </a:ext>
            </a:extLst>
          </p:cNvPr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66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80200"/>
            <a:ext cx="3600400" cy="358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932040" y="1408807"/>
            <a:ext cx="3312368" cy="2325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3697A31B-4C32-45F0-9980-3B5F2D5511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8" name="Picture 2" descr="E:\002-KIMS BUSINESS\007-02-Fullslidesppt-Contents\20161216\Stethoscope as symbol of medicine PowerPoint Templates\main-item-01.png">
            <a:extLst>
              <a:ext uri="{FF2B5EF4-FFF2-40B4-BE49-F238E27FC236}">
                <a16:creationId xmlns:a16="http://schemas.microsoft.com/office/drawing/2014/main" xmlns="" id="{2B3A4CC3-A1A4-42DB-A940-EBD20187FA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4">
            <a:extLst>
              <a:ext uri="{FF2B5EF4-FFF2-40B4-BE49-F238E27FC236}">
                <a16:creationId xmlns:a16="http://schemas.microsoft.com/office/drawing/2014/main" xmlns="" id="{1A83409A-F47A-4922-AEBE-AE222BBF71BF}"/>
              </a:ext>
            </a:extLst>
          </p:cNvPr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233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3939902"/>
            <a:ext cx="29523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06" y="3947522"/>
            <a:ext cx="77616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539552" y="3723878"/>
            <a:ext cx="8064896" cy="100811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552" y="0"/>
            <a:ext cx="8064896" cy="33638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9822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43808" y="0"/>
            <a:ext cx="345638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6461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75733" y="0"/>
            <a:ext cx="228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58000" y="698778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5733" y="2578606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289428" y="699542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2579370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838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987824" y="0"/>
            <a:ext cx="3168352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363838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93990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13222"/>
            <a:ext cx="2016224" cy="149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47664" y="406569"/>
            <a:ext cx="500404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STYLE</a:t>
            </a:r>
          </a:p>
        </p:txBody>
      </p:sp>
      <p:pic>
        <p:nvPicPr>
          <p:cNvPr id="5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16" y="329620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931790"/>
            <a:ext cx="9144000" cy="22117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5927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051720" y="0"/>
            <a:ext cx="2286000" cy="2787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72000" y="257175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98" y="1561376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66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19872" y="1893198"/>
            <a:ext cx="5724128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139702"/>
            <a:ext cx="543609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15766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24" y="1745754"/>
            <a:ext cx="223148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902008"/>
            <a:ext cx="467544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012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19872" y="1893198"/>
            <a:ext cx="5724128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139702"/>
            <a:ext cx="543609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15766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24" y="1745754"/>
            <a:ext cx="223148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902008"/>
            <a:ext cx="467544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813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859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638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2915816" y="0"/>
            <a:ext cx="6228184" cy="51435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87013D31-6B1B-457D-A2E1-324A15BA2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504" y="2715766"/>
            <a:ext cx="2808312" cy="208848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8499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203848" y="0"/>
            <a:ext cx="5940152" cy="51435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19872" y="123478"/>
            <a:ext cx="55446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7027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0" r:id="rId3"/>
    <p:sldLayoutId id="2147483681" r:id="rId4"/>
    <p:sldLayoutId id="2147483682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6" r:id="rId3"/>
    <p:sldLayoutId id="2147483667" r:id="rId4"/>
    <p:sldLayoutId id="2147483661" r:id="rId5"/>
    <p:sldLayoutId id="2147483660" r:id="rId6"/>
    <p:sldLayoutId id="2147483664" r:id="rId7"/>
    <p:sldLayoutId id="2147483677" r:id="rId8"/>
    <p:sldLayoutId id="2147483678" r:id="rId9"/>
    <p:sldLayoutId id="2147483669" r:id="rId10"/>
    <p:sldLayoutId id="2147483670" r:id="rId11"/>
    <p:sldLayoutId id="2147483679" r:id="rId12"/>
    <p:sldLayoutId id="2147483672" r:id="rId13"/>
    <p:sldLayoutId id="2147483673" r:id="rId14"/>
    <p:sldLayoutId id="2147483674" r:id="rId15"/>
    <p:sldLayoutId id="2147483675" r:id="rId16"/>
    <p:sldLayoutId id="2147483656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3363838"/>
            <a:ext cx="48600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a-GE" altLang="ko-KR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ჰიპერტენზიის მართვა</a:t>
            </a:r>
          </a:p>
          <a:p>
            <a:r>
              <a:rPr lang="ka-GE" altLang="ko-KR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     შენს ხელშია</a:t>
            </a:r>
            <a:endParaRPr lang="en-US" altLang="ko-KR" sz="2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32"/>
          <a:stretch/>
        </p:blipFill>
        <p:spPr>
          <a:xfrm>
            <a:off x="3491880" y="4062550"/>
            <a:ext cx="943023" cy="1080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16213"/>
            <a:ext cx="1181423" cy="9736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55"/>
          <a:stretch/>
        </p:blipFill>
        <p:spPr>
          <a:xfrm>
            <a:off x="7487057" y="3579861"/>
            <a:ext cx="1378893" cy="13585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725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321" y="0"/>
            <a:ext cx="7956376" cy="576064"/>
          </a:xfrm>
        </p:spPr>
        <p:txBody>
          <a:bodyPr/>
          <a:lstStyle/>
          <a:p>
            <a:r>
              <a:rPr lang="ka-GE" sz="1200" dirty="0">
                <a:solidFill>
                  <a:srgbClr val="002060"/>
                </a:solidFill>
              </a:rPr>
              <a:t>საზოგადოებისთვის ცნობილი ექიმების ვიდეო მიმართვების ჩაწერა; </a:t>
            </a:r>
          </a:p>
          <a:p>
            <a:r>
              <a:rPr lang="ka-GE" sz="1200" dirty="0">
                <a:solidFill>
                  <a:srgbClr val="002060"/>
                </a:solidFill>
              </a:rPr>
              <a:t>საზოგადოებისთვის ცნობილი ადამიანების პირადი ისტორიების ჩაწერა და მოწოდება </a:t>
            </a:r>
            <a:r>
              <a:rPr lang="ka-GE" sz="1200" dirty="0" smtClean="0">
                <a:solidFill>
                  <a:srgbClr val="002060"/>
                </a:solidFill>
              </a:rPr>
              <a:t>მართონ  ჰიპერტენზია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0" r="998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85325"/>
            <a:ext cx="2376264" cy="174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684" y="2353707"/>
            <a:ext cx="1208143" cy="1617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691">
            <a:off x="1537488" y="718434"/>
            <a:ext cx="2111028" cy="158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0565">
            <a:off x="165038" y="3316001"/>
            <a:ext cx="1371311" cy="188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1876">
            <a:off x="3518331" y="811430"/>
            <a:ext cx="1170851" cy="149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972">
            <a:off x="60192" y="833572"/>
            <a:ext cx="1688583" cy="168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15" y="2053143"/>
            <a:ext cx="1448472" cy="133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7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91880" y="2067694"/>
            <a:ext cx="5544616" cy="57606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ka-GE" altLang="ko-KR" dirty="0" smtClean="0"/>
              <a:t>ღონისძიებები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37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163802" y="220003"/>
            <a:ext cx="7200800" cy="70344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ka-GE" sz="1600" dirty="0" smtClean="0">
                <a:solidFill>
                  <a:schemeClr val="accent1">
                    <a:lumMod val="75000"/>
                  </a:schemeClr>
                </a:solidFill>
              </a:rPr>
              <a:t>დრო: 7 მაისი, ორშაბათი, </a:t>
            </a:r>
          </a:p>
          <a:p>
            <a:pPr marL="0" indent="0">
              <a:buNone/>
            </a:pPr>
            <a:r>
              <a:rPr lang="ka-GE" sz="1600" dirty="0" smtClean="0">
                <a:solidFill>
                  <a:schemeClr val="accent1">
                    <a:lumMod val="75000"/>
                  </a:schemeClr>
                </a:solidFill>
              </a:rPr>
              <a:t>ადგილი: სასტუმრო „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Radisson</a:t>
            </a:r>
            <a:r>
              <a:rPr lang="ka-GE" sz="1600" dirty="0" smtClean="0">
                <a:solidFill>
                  <a:schemeClr val="accent1">
                    <a:lumMod val="75000"/>
                  </a:schemeClr>
                </a:solidFill>
              </a:rPr>
              <a:t>“/ „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Holiday Inn”</a:t>
            </a:r>
            <a:endParaRPr lang="ka-GE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131840" y="0"/>
            <a:ext cx="0" cy="514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501" y="9615"/>
            <a:ext cx="3128518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3528" y="92345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solidFill>
                  <a:srgbClr val="002060"/>
                </a:solidFill>
              </a:rPr>
              <a:t>  კამპანიის გახსნა</a:t>
            </a:r>
          </a:p>
          <a:p>
            <a:r>
              <a:rPr lang="ka-GE" dirty="0" smtClean="0">
                <a:solidFill>
                  <a:srgbClr val="002060"/>
                </a:solidFill>
              </a:rPr>
              <a:t> პრესკონფერენცია</a:t>
            </a:r>
            <a:endParaRPr lang="ka-GE" dirty="0">
              <a:solidFill>
                <a:srgbClr val="00206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23678"/>
            <a:ext cx="3131840" cy="17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31840" y="1244091"/>
            <a:ext cx="6120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ka-G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ექიმების, ფარმაცევტების, პენსიონერების; ჟურანლისტების მოწვევა.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ka-G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კამპანიის მიზნისა და დაგეგმილი საქმიოანობის გაცნობა.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ka-G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ინტერა</a:t>
            </a:r>
            <a:r>
              <a:rPr lang="ka-G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ქ</a:t>
            </a:r>
            <a:r>
              <a:rPr lang="ka-G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ცია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ka-G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ბუკლეტების დარიგება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ka-G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ინტერვიუ მედიასთან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ka-G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ფურშეტი</a:t>
            </a:r>
          </a:p>
          <a:p>
            <a:endParaRPr lang="ka-GE" dirty="0" smtClean="0"/>
          </a:p>
          <a:p>
            <a:endParaRPr lang="ka-GE" dirty="0" smtClean="0"/>
          </a:p>
          <a:p>
            <a:endParaRPr lang="ka-GE" sz="2000" dirty="0" smtClean="0"/>
          </a:p>
        </p:txBody>
      </p:sp>
    </p:spTree>
    <p:extLst>
      <p:ext uri="{BB962C8B-B14F-4D97-AF65-F5344CB8AC3E}">
        <p14:creationId xmlns:p14="http://schemas.microsoft.com/office/powerpoint/2010/main" val="279821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75214" y="1063394"/>
            <a:ext cx="638703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ka-G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ექიმების,ფარმაცევტული </a:t>
            </a:r>
            <a:r>
              <a:rPr lang="ka-G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კომპანიების მოწვევა და აქტუალური საკითხების განხილვა;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ka-G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ინტერაქცია;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ka-G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ინტერვიუ მედიასთან;</a:t>
            </a:r>
          </a:p>
          <a:p>
            <a:endParaRPr lang="ka-G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ka-G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843808" cy="514350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7544" y="134761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solidFill>
                  <a:srgbClr val="002060"/>
                </a:solidFill>
              </a:rPr>
              <a:t>  კონფერენცია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824" y="125219"/>
            <a:ext cx="46805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dirty="0" smtClean="0">
                <a:solidFill>
                  <a:schemeClr val="accent1">
                    <a:lumMod val="50000"/>
                  </a:schemeClr>
                </a:solidFill>
              </a:rPr>
              <a:t>დრო: 10 მაისი</a:t>
            </a:r>
          </a:p>
          <a:p>
            <a:r>
              <a:rPr lang="ka-GE" sz="1600" dirty="0" smtClean="0">
                <a:solidFill>
                  <a:schemeClr val="accent1">
                    <a:lumMod val="50000"/>
                  </a:schemeClr>
                </a:solidFill>
              </a:rPr>
              <a:t>ადგილი: ეროვნული სასწავლო ცენტრი</a:t>
            </a:r>
          </a:p>
          <a:p>
            <a:endParaRPr lang="en-US" dirty="0"/>
          </a:p>
        </p:txBody>
      </p:sp>
      <p:pic>
        <p:nvPicPr>
          <p:cNvPr id="3074" name="Picture 2" descr="áááááá¨áá ááá£áá á¡á£á ááá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5073"/>
            <a:ext cx="2843808" cy="212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07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8626"/>
            <a:ext cx="3491880" cy="514350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7504" y="1059582"/>
            <a:ext cx="31683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600" dirty="0" smtClean="0">
                <a:solidFill>
                  <a:srgbClr val="002060"/>
                </a:solidFill>
              </a:rPr>
              <a:t>სამედიცინო გასინჯვების </a:t>
            </a:r>
          </a:p>
          <a:p>
            <a:pPr algn="ctr"/>
            <a:r>
              <a:rPr lang="ka-GE" sz="1600" dirty="0" smtClean="0">
                <a:solidFill>
                  <a:srgbClr val="002060"/>
                </a:solidFill>
              </a:rPr>
              <a:t>მოწყობა</a:t>
            </a:r>
          </a:p>
          <a:p>
            <a:r>
              <a:rPr lang="ka-GE" sz="1600" dirty="0" smtClean="0">
                <a:solidFill>
                  <a:srgbClr val="002060"/>
                </a:solidFill>
              </a:rPr>
              <a:t>              „ექიმი გირჩევთ“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55726"/>
            <a:ext cx="349187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5896" y="267494"/>
            <a:ext cx="55081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solidFill>
                  <a:schemeClr val="accent2">
                    <a:lumMod val="75000"/>
                  </a:schemeClr>
                </a:solidFill>
              </a:rPr>
              <a:t>    მაისის ყოველ ხუთშაბათს „ექიმი გირჩევთ“</a:t>
            </a:r>
          </a:p>
          <a:p>
            <a:endParaRPr lang="ka-GE" dirty="0" smtClean="0">
              <a:solidFill>
                <a:srgbClr val="002060"/>
              </a:solidFill>
            </a:endParaRPr>
          </a:p>
          <a:p>
            <a:endParaRPr lang="ka-GE" sz="1400" dirty="0" smtClean="0">
              <a:solidFill>
                <a:srgbClr val="002060"/>
              </a:solidFill>
            </a:endParaRPr>
          </a:p>
          <a:p>
            <a:endParaRPr lang="ka-GE" sz="1400" b="1" dirty="0" smtClean="0">
              <a:solidFill>
                <a:srgbClr val="002060"/>
              </a:solidFill>
            </a:endParaRPr>
          </a:p>
          <a:p>
            <a:endParaRPr lang="en-US" sz="1400" b="1" dirty="0" smtClean="0">
              <a:solidFill>
                <a:srgbClr val="002060"/>
              </a:solidFill>
            </a:endParaRPr>
          </a:p>
          <a:p>
            <a:endParaRPr lang="en-US" sz="1400" b="1" dirty="0">
              <a:solidFill>
                <a:srgbClr val="002060"/>
              </a:solidFill>
            </a:endParaRPr>
          </a:p>
          <a:p>
            <a:endParaRPr lang="en-US" sz="1400" b="1" dirty="0" smtClean="0">
              <a:solidFill>
                <a:srgbClr val="002060"/>
              </a:solidFill>
            </a:endParaRPr>
          </a:p>
          <a:p>
            <a:endParaRPr lang="en-US" sz="1400" b="1" dirty="0">
              <a:solidFill>
                <a:srgbClr val="002060"/>
              </a:solidFill>
            </a:endParaRPr>
          </a:p>
          <a:p>
            <a:endParaRPr lang="en-US" sz="1400" b="1" dirty="0" smtClean="0">
              <a:solidFill>
                <a:srgbClr val="002060"/>
              </a:solidFill>
            </a:endParaRPr>
          </a:p>
          <a:p>
            <a:endParaRPr lang="en-US" sz="1400" b="1" dirty="0">
              <a:solidFill>
                <a:srgbClr val="002060"/>
              </a:solidFill>
            </a:endParaRPr>
          </a:p>
          <a:p>
            <a:endParaRPr lang="en-US" sz="1400" b="1" dirty="0" smtClean="0">
              <a:solidFill>
                <a:srgbClr val="002060"/>
              </a:solidFill>
            </a:endParaRPr>
          </a:p>
          <a:p>
            <a:endParaRPr lang="en-US" sz="1400" b="1" dirty="0">
              <a:solidFill>
                <a:srgbClr val="002060"/>
              </a:solidFill>
            </a:endParaRPr>
          </a:p>
          <a:p>
            <a:r>
              <a:rPr lang="ka-GE" sz="1400" b="1" dirty="0" smtClean="0">
                <a:solidFill>
                  <a:srgbClr val="002060"/>
                </a:solidFill>
              </a:rPr>
              <a:t>დაწესებულებები</a:t>
            </a:r>
            <a:endParaRPr lang="ka-GE" sz="1400" b="1" dirty="0">
              <a:solidFill>
                <a:srgbClr val="002060"/>
              </a:solidFill>
            </a:endParaRPr>
          </a:p>
          <a:p>
            <a:endParaRPr lang="ka-GE" sz="1400" b="1" dirty="0" smtClean="0">
              <a:solidFill>
                <a:srgbClr val="002060"/>
              </a:solidFill>
            </a:endParaRPr>
          </a:p>
          <a:p>
            <a:r>
              <a:rPr lang="ka-GE" sz="1400" dirty="0" smtClean="0">
                <a:solidFill>
                  <a:srgbClr val="002060"/>
                </a:solidFill>
              </a:rPr>
              <a:t>1.შპს „მედკაპიტალი“ -გლდანის ფილიალი</a:t>
            </a:r>
          </a:p>
          <a:p>
            <a:r>
              <a:rPr lang="ka-GE" sz="1400" dirty="0" smtClean="0">
                <a:solidFill>
                  <a:srgbClr val="002060"/>
                </a:solidFill>
              </a:rPr>
              <a:t>2.“საოჯახო მედიცინის ეროვნული სასწავლო ცენტრი“</a:t>
            </a:r>
          </a:p>
          <a:p>
            <a:r>
              <a:rPr lang="ka-GE" sz="1400" dirty="0" smtClean="0">
                <a:solidFill>
                  <a:srgbClr val="002060"/>
                </a:solidFill>
              </a:rPr>
              <a:t>-დიდუბე-ჩუღურეთი</a:t>
            </a:r>
          </a:p>
          <a:p>
            <a:r>
              <a:rPr lang="ka-GE" sz="1400" dirty="0" smtClean="0">
                <a:solidFill>
                  <a:srgbClr val="002060"/>
                </a:solidFill>
              </a:rPr>
              <a:t>3.საოჯახო მედიცინის ცენტრი „ვერე </a:t>
            </a:r>
            <a:r>
              <a:rPr lang="en-US" sz="1400" dirty="0" smtClean="0">
                <a:solidFill>
                  <a:srgbClr val="002060"/>
                </a:solidFill>
              </a:rPr>
              <a:t>XXI</a:t>
            </a:r>
            <a:r>
              <a:rPr lang="ka-GE" sz="1400" dirty="0" smtClean="0">
                <a:solidFill>
                  <a:srgbClr val="002060"/>
                </a:solidFill>
              </a:rPr>
              <a:t>“-ვაკე-საბურთალო</a:t>
            </a:r>
          </a:p>
          <a:p>
            <a:r>
              <a:rPr lang="ka-GE" sz="1400" dirty="0" smtClean="0">
                <a:solidFill>
                  <a:srgbClr val="002060"/>
                </a:solidFill>
              </a:rPr>
              <a:t>4.“ევექსის“  პოლიკლინიკა-ვაკე-საბურთალო</a:t>
            </a:r>
            <a:endParaRPr lang="en-US" sz="1400" dirty="0" smtClean="0">
              <a:solidFill>
                <a:srgbClr val="002060"/>
              </a:solidFill>
            </a:endParaRPr>
          </a:p>
          <a:p>
            <a:r>
              <a:rPr lang="ka-GE" sz="1400" dirty="0" smtClean="0">
                <a:solidFill>
                  <a:srgbClr val="002060"/>
                </a:solidFill>
              </a:rPr>
              <a:t>5. „მედისონ-ჰოლდინგი“ -ისანი სამგორი</a:t>
            </a:r>
          </a:p>
          <a:p>
            <a:endParaRPr lang="ka-GE" dirty="0" smtClean="0">
              <a:solidFill>
                <a:srgbClr val="002060"/>
              </a:solidFill>
            </a:endParaRPr>
          </a:p>
          <a:p>
            <a:endParaRPr lang="ka-GE" dirty="0">
              <a:solidFill>
                <a:srgbClr val="00206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70123"/>
            <a:ext cx="3096344" cy="1673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67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700"/>
            <a:ext cx="3491880" cy="5143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rgbClr val="002060"/>
                </a:solidFill>
              </a:rPr>
              <a:t>წნევის საზომი აპარატების </a:t>
            </a:r>
          </a:p>
          <a:p>
            <a:pPr algn="ctr"/>
            <a:r>
              <a:rPr lang="ka-GE" dirty="0" smtClean="0">
                <a:solidFill>
                  <a:srgbClr val="002060"/>
                </a:solidFill>
              </a:rPr>
              <a:t>განთავსება აფთიაქებში;</a:t>
            </a:r>
          </a:p>
          <a:p>
            <a:pPr algn="ctr"/>
            <a:r>
              <a:rPr lang="ka-GE" dirty="0" smtClean="0">
                <a:solidFill>
                  <a:srgbClr val="002060"/>
                </a:solidFill>
              </a:rPr>
              <a:t>სავაჭრო ცენტრებში;</a:t>
            </a:r>
          </a:p>
          <a:p>
            <a:pPr algn="ctr"/>
            <a:r>
              <a:rPr lang="ka-GE" dirty="0" smtClean="0">
                <a:solidFill>
                  <a:srgbClr val="002060"/>
                </a:solidFill>
              </a:rPr>
              <a:t>გამგეობებში;</a:t>
            </a:r>
          </a:p>
          <a:p>
            <a:pPr algn="ctr"/>
            <a:r>
              <a:rPr lang="ka-GE" dirty="0" smtClean="0">
                <a:solidFill>
                  <a:srgbClr val="002060"/>
                </a:solidFill>
              </a:rPr>
              <a:t>ბანკებში;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889534"/>
            <a:ext cx="5328592" cy="334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74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 txBox="1">
            <a:spLocks/>
          </p:cNvSpPr>
          <p:nvPr/>
        </p:nvSpPr>
        <p:spPr>
          <a:xfrm>
            <a:off x="300668" y="2787774"/>
            <a:ext cx="1751052" cy="155107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ka-GE" sz="18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სატელევიზიო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ka-GE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ეთერები</a:t>
            </a:r>
            <a:endParaRPr lang="en-US" altLang="ko-KR" sz="1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915566"/>
            <a:ext cx="27718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altLang="ko-KR" sz="1100" dirty="0" smtClean="0">
                <a:solidFill>
                  <a:srgbClr val="FF0000"/>
                </a:solidFill>
                <a:cs typeface="Arial" pitchFamily="34" charset="0"/>
              </a:rPr>
              <a:t>ჰიპერტენზიის თემაზე  </a:t>
            </a:r>
            <a:r>
              <a:rPr lang="ka-GE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დაიგეგმება დილისა და  შუა დღის გადაცემებში სამინისტროსა და დაავადებათა კონტროლის ცენტრის წარმომადგენელბის სტუმრობა, </a:t>
            </a:r>
            <a:r>
              <a:rPr lang="ka-GE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ასევე </a:t>
            </a:r>
            <a:r>
              <a:rPr lang="ka-GE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სიუჟეტები საკვირაო </a:t>
            </a:r>
            <a:r>
              <a:rPr lang="ka-GE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გადაცემებსა და </a:t>
            </a:r>
            <a:r>
              <a:rPr lang="ka-GE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საინფორმაციო გამოშვებებში .   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2643758"/>
            <a:ext cx="23042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altLang="ko-KR" sz="1200" b="1" dirty="0" smtClean="0">
                <a:solidFill>
                  <a:schemeClr val="accent6"/>
                </a:solidFill>
                <a:cs typeface="Arial" pitchFamily="34" charset="0"/>
              </a:rPr>
              <a:t>გადაცემა  “</a:t>
            </a:r>
            <a:r>
              <a:rPr lang="ka-GE" altLang="ko-KR" sz="1200" b="1" dirty="0">
                <a:solidFill>
                  <a:schemeClr val="accent6"/>
                </a:solidFill>
                <a:cs typeface="Arial" pitchFamily="34" charset="0"/>
              </a:rPr>
              <a:t>პირადი ექიმი-მარი მალაზონია“ </a:t>
            </a:r>
            <a:r>
              <a:rPr lang="ka-GE" altLang="ko-KR" sz="1200" b="1" dirty="0">
                <a:solidFill>
                  <a:schemeClr val="accent1"/>
                </a:solidFill>
                <a:cs typeface="Arial" pitchFamily="34" charset="0"/>
              </a:rPr>
              <a:t>–</a:t>
            </a:r>
            <a:r>
              <a:rPr lang="ka-GE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ka-GE" altLang="ko-KR" sz="1200" b="1" dirty="0">
                <a:solidFill>
                  <a:schemeClr val="accent1"/>
                </a:solidFill>
                <a:cs typeface="Arial" pitchFamily="34" charset="0"/>
              </a:rPr>
              <a:t>2 მაისი </a:t>
            </a:r>
          </a:p>
          <a:p>
            <a:r>
              <a:rPr lang="ka-GE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ამირან გამყრელიძე ისაუბრებს ჰიპერტენზიის შესახებ.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ka-GE" altLang="ko-KR" sz="1200" b="1" dirty="0" smtClean="0">
                <a:solidFill>
                  <a:srgbClr val="FF0000"/>
                </a:solidFill>
                <a:cs typeface="Arial" pitchFamily="34" charset="0"/>
              </a:rPr>
              <a:t>გადაცემა „ექიმები</a:t>
            </a:r>
            <a:r>
              <a:rPr lang="ka-GE" altLang="ko-KR" sz="1200" dirty="0" smtClean="0">
                <a:solidFill>
                  <a:srgbClr val="FF0000"/>
                </a:solidFill>
                <a:cs typeface="Arial" pitchFamily="34" charset="0"/>
              </a:rPr>
              <a:t>“ -</a:t>
            </a:r>
            <a:r>
              <a:rPr lang="ka-GE" altLang="ko-KR" sz="1200" b="1" dirty="0" smtClean="0">
                <a:solidFill>
                  <a:srgbClr val="FF0000"/>
                </a:solidFill>
                <a:cs typeface="Arial" pitchFamily="34" charset="0"/>
              </a:rPr>
              <a:t>6 მაისი</a:t>
            </a:r>
          </a:p>
          <a:p>
            <a:r>
              <a:rPr lang="ka-GE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ka-GE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ჯანდაცვის მინისტრი ისაუბრებს არტერიული ჰიპერტზენზიის გამომწვევ მიზეზებსა და დაავადების სწორ მკურნალობაზე.</a:t>
            </a: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" r="4442"/>
          <a:stretch>
            <a:fillRect/>
          </a:stretch>
        </p:blipFill>
        <p:spPr>
          <a:xfrm>
            <a:off x="4707687" y="2571750"/>
            <a:ext cx="4427984" cy="2490741"/>
          </a:xfrm>
        </p:spPr>
      </p:pic>
      <p:pic>
        <p:nvPicPr>
          <p:cNvPr id="20" name="Picture Placeholder 19"/>
          <p:cNvPicPr>
            <a:picLocks noGrp="1" noChangeAspect="1"/>
          </p:cNvPicPr>
          <p:nvPr>
            <p:ph type="pic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" b="2689"/>
          <a:stretch>
            <a:fillRect/>
          </a:stretch>
        </p:blipFill>
        <p:spPr>
          <a:xfrm>
            <a:off x="1619671" y="123478"/>
            <a:ext cx="4608513" cy="2355850"/>
          </a:xfrm>
        </p:spPr>
      </p:pic>
    </p:spTree>
    <p:extLst>
      <p:ext uri="{BB962C8B-B14F-4D97-AF65-F5344CB8AC3E}">
        <p14:creationId xmlns:p14="http://schemas.microsoft.com/office/powerpoint/2010/main" val="170654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a-GE" altLang="ko-KR" sz="2400" b="1" dirty="0" smtClean="0"/>
              <a:t>მადლობა </a:t>
            </a:r>
          </a:p>
          <a:p>
            <a:r>
              <a:rPr lang="ka-GE" altLang="ko-KR" sz="2400" b="1" dirty="0" smtClean="0"/>
              <a:t>ყურადღებისთვის!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585712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a-GE" altLang="ko-KR" dirty="0" smtClean="0"/>
              <a:t>ზოგადი ინფორმაცია </a:t>
            </a:r>
            <a:r>
              <a:rPr lang="ka-GE" altLang="ko-KR" dirty="0" smtClean="0">
                <a:solidFill>
                  <a:srgbClr val="FF0000"/>
                </a:solidFill>
              </a:rPr>
              <a:t>ჰიპერტენზიის</a:t>
            </a:r>
            <a:r>
              <a:rPr lang="ka-GE" altLang="ko-KR" dirty="0" smtClean="0"/>
              <a:t> შესახებ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902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ound Same Side Corner Rectangle 8"/>
          <p:cNvSpPr/>
          <p:nvPr/>
        </p:nvSpPr>
        <p:spPr>
          <a:xfrm>
            <a:off x="970458" y="1344165"/>
            <a:ext cx="780646" cy="2056029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Round Same Side Corner Rectangle 20"/>
          <p:cNvSpPr/>
          <p:nvPr/>
        </p:nvSpPr>
        <p:spPr>
          <a:xfrm rot="10800000">
            <a:off x="7397192" y="1360836"/>
            <a:ext cx="972723" cy="2075010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TextBox 101"/>
          <p:cNvSpPr txBox="1"/>
          <p:nvPr/>
        </p:nvSpPr>
        <p:spPr>
          <a:xfrm>
            <a:off x="2000079" y="1982842"/>
            <a:ext cx="17043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</a:t>
            </a:r>
            <a:r>
              <a:rPr lang="ka-GE" altLang="ko-KR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8,6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574725" y="2051215"/>
            <a:ext cx="17043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altLang="ko-KR" sz="4800" b="1" dirty="0" smtClean="0">
                <a:solidFill>
                  <a:schemeClr val="accent1"/>
                </a:solidFill>
                <a:cs typeface="Arial" pitchFamily="34" charset="0"/>
              </a:rPr>
              <a:t>38,9</a:t>
            </a:r>
            <a:r>
              <a:rPr lang="en-US" altLang="ko-KR" sz="2800" b="1" dirty="0" smtClean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232831" y="3615884"/>
            <a:ext cx="6679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ka-GE" sz="1200" dirty="0" smtClean="0"/>
              <a:t>რესპონდენტთა </a:t>
            </a:r>
            <a:r>
              <a:rPr lang="ka-GE" sz="1200" dirty="0"/>
              <a:t>37.7%–ს (კაცი 38.6%</a:t>
            </a:r>
            <a:r>
              <a:rPr lang="en-US" sz="1200" dirty="0"/>
              <a:t>, </a:t>
            </a:r>
            <a:r>
              <a:rPr lang="ka-GE" sz="1200" dirty="0"/>
              <a:t>ქალი 36.9%) არტერიული ჰიპერტენზია </a:t>
            </a:r>
            <a:r>
              <a:rPr lang="ka-GE" sz="1200" dirty="0" smtClean="0"/>
              <a:t>აღენიშნება</a:t>
            </a:r>
            <a:endParaRPr lang="en-US" sz="1200" dirty="0"/>
          </a:p>
          <a:p>
            <a:pPr algn="ct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xmlns="" id="{0245395C-789D-4717-8932-7D48996CBDAD}"/>
              </a:ext>
            </a:extLst>
          </p:cNvPr>
          <p:cNvGrpSpPr/>
          <p:nvPr/>
        </p:nvGrpSpPr>
        <p:grpSpPr>
          <a:xfrm>
            <a:off x="-15505" y="4319285"/>
            <a:ext cx="9159682" cy="571727"/>
            <a:chOff x="-15505" y="4319285"/>
            <a:chExt cx="9159682" cy="571727"/>
          </a:xfrm>
        </p:grpSpPr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xmlns="" id="{D5AD6D14-B100-499D-8B60-CA8BC17042A9}"/>
                </a:ext>
              </a:extLst>
            </p:cNvPr>
            <p:cNvGrpSpPr/>
            <p:nvPr/>
          </p:nvGrpSpPr>
          <p:grpSpPr>
            <a:xfrm>
              <a:off x="613048" y="4319285"/>
              <a:ext cx="974361" cy="571351"/>
              <a:chOff x="613048" y="4319285"/>
              <a:chExt cx="974361" cy="571351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706540" y="4319285"/>
                <a:ext cx="779303" cy="554905"/>
                <a:chOff x="2591401" y="2396191"/>
                <a:chExt cx="1497408" cy="1152000"/>
              </a:xfrm>
              <a:solidFill>
                <a:srgbClr val="FD2906"/>
              </a:solidFill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3633563" y="2484497"/>
                  <a:ext cx="107860" cy="1044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3980949" y="2728362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" name="Diamond 3"/>
              <p:cNvSpPr/>
              <p:nvPr/>
            </p:nvSpPr>
            <p:spPr>
              <a:xfrm>
                <a:off x="613048" y="4319285"/>
                <a:ext cx="974361" cy="571351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xmlns="" id="{4DC2064A-855E-4912-9ECC-145254D95233}"/>
                </a:ext>
              </a:extLst>
            </p:cNvPr>
            <p:cNvGrpSpPr/>
            <p:nvPr/>
          </p:nvGrpSpPr>
          <p:grpSpPr>
            <a:xfrm>
              <a:off x="1587009" y="4376868"/>
              <a:ext cx="974361" cy="456192"/>
              <a:chOff x="1587009" y="4376868"/>
              <a:chExt cx="974361" cy="45619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705071" y="4376868"/>
                <a:ext cx="779303" cy="449655"/>
                <a:chOff x="4510050" y="2532515"/>
                <a:chExt cx="1497408" cy="864000"/>
              </a:xfrm>
              <a:solidFill>
                <a:srgbClr val="FD2906"/>
              </a:solidFill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4857437" y="2618868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5204823" y="2532515"/>
                  <a:ext cx="107860" cy="864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5552212" y="2632683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5899598" y="2820721"/>
                  <a:ext cx="107860" cy="36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4510050" y="2785392"/>
                  <a:ext cx="107860" cy="42671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5" name="Diamond 3"/>
              <p:cNvSpPr/>
              <p:nvPr/>
            </p:nvSpPr>
            <p:spPr>
              <a:xfrm>
                <a:off x="1587009" y="4388566"/>
                <a:ext cx="974361" cy="444494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xmlns="" id="{87AB9212-FFA3-4DF9-B90A-0421E4D7FEC5}"/>
                </a:ext>
              </a:extLst>
            </p:cNvPr>
            <p:cNvGrpSpPr/>
            <p:nvPr/>
          </p:nvGrpSpPr>
          <p:grpSpPr>
            <a:xfrm>
              <a:off x="2584302" y="4319285"/>
              <a:ext cx="974361" cy="571351"/>
              <a:chOff x="2584302" y="4319285"/>
              <a:chExt cx="974361" cy="571351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2677794" y="4319285"/>
                <a:ext cx="779303" cy="554905"/>
                <a:chOff x="2591401" y="2396191"/>
                <a:chExt cx="1497408" cy="1152000"/>
              </a:xfrm>
              <a:solidFill>
                <a:srgbClr val="FD2906"/>
              </a:solidFill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3633563" y="2484497"/>
                  <a:ext cx="107860" cy="1044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3980949" y="2728362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3" name="Diamond 3"/>
              <p:cNvSpPr/>
              <p:nvPr/>
            </p:nvSpPr>
            <p:spPr>
              <a:xfrm>
                <a:off x="2584302" y="4319285"/>
                <a:ext cx="974361" cy="571351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xmlns="" id="{9984D4D0-5E59-407F-ADFB-A0CB2687CDF3}"/>
                </a:ext>
              </a:extLst>
            </p:cNvPr>
            <p:cNvGrpSpPr/>
            <p:nvPr/>
          </p:nvGrpSpPr>
          <p:grpSpPr>
            <a:xfrm>
              <a:off x="3558263" y="4376868"/>
              <a:ext cx="974361" cy="456192"/>
              <a:chOff x="3558263" y="4376868"/>
              <a:chExt cx="974361" cy="456192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3676325" y="4376868"/>
                <a:ext cx="779303" cy="449655"/>
                <a:chOff x="4510050" y="2532515"/>
                <a:chExt cx="1497408" cy="864000"/>
              </a:xfrm>
              <a:solidFill>
                <a:srgbClr val="FD2906"/>
              </a:solidFill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4857437" y="2618868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5204823" y="2532515"/>
                  <a:ext cx="107860" cy="864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5552212" y="2632683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5899598" y="2820721"/>
                  <a:ext cx="107860" cy="36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4510050" y="2785392"/>
                  <a:ext cx="107860" cy="42671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1" name="Diamond 3"/>
              <p:cNvSpPr/>
              <p:nvPr/>
            </p:nvSpPr>
            <p:spPr>
              <a:xfrm>
                <a:off x="3558263" y="4388566"/>
                <a:ext cx="974361" cy="444494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xmlns="" id="{4E01ED0A-6189-4C36-ACB2-6158F0E2BC32}"/>
                </a:ext>
              </a:extLst>
            </p:cNvPr>
            <p:cNvGrpSpPr/>
            <p:nvPr/>
          </p:nvGrpSpPr>
          <p:grpSpPr>
            <a:xfrm>
              <a:off x="4555556" y="4319285"/>
              <a:ext cx="974361" cy="571351"/>
              <a:chOff x="4555556" y="4319285"/>
              <a:chExt cx="974361" cy="571351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4649048" y="4319285"/>
                <a:ext cx="779303" cy="554905"/>
                <a:chOff x="2591401" y="2396191"/>
                <a:chExt cx="1497408" cy="1152000"/>
              </a:xfrm>
              <a:solidFill>
                <a:srgbClr val="FD2906"/>
              </a:solidFill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3633563" y="2484497"/>
                  <a:ext cx="107860" cy="1044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3980949" y="2728362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9" name="Diamond 3"/>
              <p:cNvSpPr/>
              <p:nvPr/>
            </p:nvSpPr>
            <p:spPr>
              <a:xfrm>
                <a:off x="4555556" y="4319285"/>
                <a:ext cx="974361" cy="571351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xmlns="" id="{9FF5418D-E9C4-4D2C-9436-770176EC0C24}"/>
                </a:ext>
              </a:extLst>
            </p:cNvPr>
            <p:cNvGrpSpPr/>
            <p:nvPr/>
          </p:nvGrpSpPr>
          <p:grpSpPr>
            <a:xfrm>
              <a:off x="5529517" y="4376868"/>
              <a:ext cx="974361" cy="456192"/>
              <a:chOff x="5529517" y="4376868"/>
              <a:chExt cx="974361" cy="456192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5647579" y="4376868"/>
                <a:ext cx="779303" cy="449655"/>
                <a:chOff x="4510050" y="2532515"/>
                <a:chExt cx="1497408" cy="864000"/>
              </a:xfrm>
              <a:solidFill>
                <a:srgbClr val="FD2906"/>
              </a:solidFill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4857437" y="2618868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5204823" y="2532515"/>
                  <a:ext cx="107860" cy="864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5552212" y="2632683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5899598" y="2820721"/>
                  <a:ext cx="107860" cy="36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4510050" y="2785392"/>
                  <a:ext cx="107860" cy="42671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7" name="Diamond 3"/>
              <p:cNvSpPr/>
              <p:nvPr/>
            </p:nvSpPr>
            <p:spPr>
              <a:xfrm>
                <a:off x="5529517" y="4388566"/>
                <a:ext cx="974361" cy="444494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D0574C9A-5023-4E72-8C05-71E24DD16E75}"/>
                </a:ext>
              </a:extLst>
            </p:cNvPr>
            <p:cNvGrpSpPr/>
            <p:nvPr/>
          </p:nvGrpSpPr>
          <p:grpSpPr>
            <a:xfrm>
              <a:off x="6526810" y="4319285"/>
              <a:ext cx="974361" cy="571351"/>
              <a:chOff x="6526810" y="4319285"/>
              <a:chExt cx="974361" cy="571351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6620302" y="4319285"/>
                <a:ext cx="779303" cy="554905"/>
                <a:chOff x="2591401" y="2396191"/>
                <a:chExt cx="1497408" cy="1152000"/>
              </a:xfrm>
              <a:solidFill>
                <a:srgbClr val="FD2906"/>
              </a:solidFill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3633563" y="2484497"/>
                  <a:ext cx="107860" cy="1044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3980949" y="2728362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5" name="Diamond 3"/>
              <p:cNvSpPr/>
              <p:nvPr/>
            </p:nvSpPr>
            <p:spPr>
              <a:xfrm>
                <a:off x="6526810" y="4319285"/>
                <a:ext cx="974361" cy="571351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xmlns="" id="{B9AA9812-2CC4-4C77-B9FE-36FCF5E3F4EB}"/>
                </a:ext>
              </a:extLst>
            </p:cNvPr>
            <p:cNvGrpSpPr/>
            <p:nvPr/>
          </p:nvGrpSpPr>
          <p:grpSpPr>
            <a:xfrm>
              <a:off x="7500771" y="4376864"/>
              <a:ext cx="974361" cy="456192"/>
              <a:chOff x="7500771" y="4376864"/>
              <a:chExt cx="974361" cy="456192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7618833" y="4376864"/>
                <a:ext cx="778951" cy="449655"/>
                <a:chOff x="4510050" y="2532515"/>
                <a:chExt cx="1496732" cy="864000"/>
              </a:xfrm>
              <a:solidFill>
                <a:srgbClr val="FD2906"/>
              </a:solidFill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4857437" y="2618868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5204148" y="2532515"/>
                  <a:ext cx="107860" cy="864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5551535" y="2632683"/>
                  <a:ext cx="107860" cy="720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5898922" y="2820720"/>
                  <a:ext cx="107860" cy="36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4510050" y="2785392"/>
                  <a:ext cx="107860" cy="42671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3" name="Diamond 3"/>
              <p:cNvSpPr/>
              <p:nvPr/>
            </p:nvSpPr>
            <p:spPr>
              <a:xfrm>
                <a:off x="7500771" y="4388562"/>
                <a:ext cx="974361" cy="444494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xmlns="" id="{7E37372E-0EF7-474B-A3F0-9025B6448293}"/>
                </a:ext>
              </a:extLst>
            </p:cNvPr>
            <p:cNvGrpSpPr/>
            <p:nvPr/>
          </p:nvGrpSpPr>
          <p:grpSpPr>
            <a:xfrm>
              <a:off x="-15505" y="4376867"/>
              <a:ext cx="619725" cy="456188"/>
              <a:chOff x="-15505" y="4376867"/>
              <a:chExt cx="619725" cy="456188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109506" y="4376867"/>
                <a:ext cx="417709" cy="449655"/>
                <a:chOff x="5204842" y="2532519"/>
                <a:chExt cx="802618" cy="864001"/>
              </a:xfrm>
              <a:solidFill>
                <a:srgbClr val="FD2906"/>
              </a:solidFill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5204842" y="2532519"/>
                  <a:ext cx="107860" cy="8640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5552226" y="2632687"/>
                  <a:ext cx="107860" cy="72000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5899600" y="2820721"/>
                  <a:ext cx="107860" cy="36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81" name="Diamond 3"/>
              <p:cNvSpPr/>
              <p:nvPr/>
            </p:nvSpPr>
            <p:spPr>
              <a:xfrm>
                <a:off x="-15505" y="4388561"/>
                <a:ext cx="619725" cy="444494"/>
              </a:xfrm>
              <a:custGeom>
                <a:avLst/>
                <a:gdLst/>
                <a:ahLst/>
                <a:cxnLst/>
                <a:rect l="l" t="t" r="r" b="b"/>
                <a:pathLst>
                  <a:path w="619725" h="444494">
                    <a:moveTo>
                      <a:pt x="132545" y="0"/>
                    </a:moveTo>
                    <a:cubicBezTo>
                      <a:pt x="359381" y="9239"/>
                      <a:pt x="494923" y="129128"/>
                      <a:pt x="619725" y="227602"/>
                    </a:cubicBezTo>
                    <a:cubicBezTo>
                      <a:pt x="505664" y="347491"/>
                      <a:pt x="321789" y="438825"/>
                      <a:pt x="137915" y="444494"/>
                    </a:cubicBezTo>
                    <a:cubicBezTo>
                      <a:pt x="96393" y="443957"/>
                      <a:pt x="48904" y="436887"/>
                      <a:pt x="0" y="424506"/>
                    </a:cubicBezTo>
                    <a:lnTo>
                      <a:pt x="0" y="20474"/>
                    </a:lnTo>
                    <a:cubicBezTo>
                      <a:pt x="42050" y="9034"/>
                      <a:pt x="86346" y="2079"/>
                      <a:pt x="132545" y="0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xmlns="" id="{FC8C590C-80CC-44F6-9A79-C7F22FE493FA}"/>
                </a:ext>
              </a:extLst>
            </p:cNvPr>
            <p:cNvGrpSpPr/>
            <p:nvPr/>
          </p:nvGrpSpPr>
          <p:grpSpPr>
            <a:xfrm>
              <a:off x="8530950" y="4319289"/>
              <a:ext cx="613227" cy="571723"/>
              <a:chOff x="8530950" y="4319289"/>
              <a:chExt cx="613227" cy="571723"/>
            </a:xfrm>
          </p:grpSpPr>
          <p:grpSp>
            <p:nvGrpSpPr>
              <p:cNvPr id="93" name="Group 63">
                <a:extLst>
                  <a:ext uri="{FF2B5EF4-FFF2-40B4-BE49-F238E27FC236}">
                    <a16:creationId xmlns:a16="http://schemas.microsoft.com/office/drawing/2014/main" xmlns="" id="{BD421333-2D4F-4F8B-8E40-79A2D92017EF}"/>
                  </a:ext>
                </a:extLst>
              </p:cNvPr>
              <p:cNvGrpSpPr/>
              <p:nvPr/>
            </p:nvGrpSpPr>
            <p:grpSpPr>
              <a:xfrm>
                <a:off x="8624443" y="4319289"/>
                <a:ext cx="417718" cy="554905"/>
                <a:chOff x="2591401" y="2396191"/>
                <a:chExt cx="802633" cy="1152000"/>
              </a:xfrm>
              <a:solidFill>
                <a:srgbClr val="FD2906"/>
              </a:solidFill>
            </p:grpSpPr>
            <p:sp>
              <p:nvSpPr>
                <p:cNvPr id="98" name="Rectangle 65">
                  <a:extLst>
                    <a:ext uri="{FF2B5EF4-FFF2-40B4-BE49-F238E27FC236}">
                      <a16:creationId xmlns:a16="http://schemas.microsoft.com/office/drawing/2014/main" xmlns="" id="{2F7AA01C-AEA2-43D1-9FF8-C8EDC7FAD74E}"/>
                    </a:ext>
                  </a:extLst>
                </p:cNvPr>
                <p:cNvSpPr/>
                <p:nvPr/>
              </p:nvSpPr>
              <p:spPr>
                <a:xfrm>
                  <a:off x="2938788" y="2486895"/>
                  <a:ext cx="107860" cy="97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9" name="Rectangle 66">
                  <a:extLst>
                    <a:ext uri="{FF2B5EF4-FFF2-40B4-BE49-F238E27FC236}">
                      <a16:creationId xmlns:a16="http://schemas.microsoft.com/office/drawing/2014/main" xmlns="" id="{E93A9AA4-BAB5-496A-981D-5FD625A2417D}"/>
                    </a:ext>
                  </a:extLst>
                </p:cNvPr>
                <p:cNvSpPr/>
                <p:nvPr/>
              </p:nvSpPr>
              <p:spPr>
                <a:xfrm>
                  <a:off x="3286174" y="2396191"/>
                  <a:ext cx="107860" cy="1152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1" name="Rectangle 69">
                  <a:extLst>
                    <a:ext uri="{FF2B5EF4-FFF2-40B4-BE49-F238E27FC236}">
                      <a16:creationId xmlns:a16="http://schemas.microsoft.com/office/drawing/2014/main" xmlns="" id="{B833C675-AFF6-489A-9038-B3DDAC77473F}"/>
                    </a:ext>
                  </a:extLst>
                </p:cNvPr>
                <p:cNvSpPr/>
                <p:nvPr/>
              </p:nvSpPr>
              <p:spPr>
                <a:xfrm>
                  <a:off x="2591401" y="2751549"/>
                  <a:ext cx="107860" cy="53930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97" name="Diamond 3">
                <a:extLst>
                  <a:ext uri="{FF2B5EF4-FFF2-40B4-BE49-F238E27FC236}">
                    <a16:creationId xmlns:a16="http://schemas.microsoft.com/office/drawing/2014/main" xmlns="" id="{617C7334-A80A-4FC3-9C38-FEC87690FD71}"/>
                  </a:ext>
                </a:extLst>
              </p:cNvPr>
              <p:cNvSpPr/>
              <p:nvPr/>
            </p:nvSpPr>
            <p:spPr>
              <a:xfrm>
                <a:off x="8530950" y="4319289"/>
                <a:ext cx="613227" cy="571723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  <a:gd name="connsiteX0" fmla="*/ 0 w 1729896"/>
                  <a:gd name="connsiteY0" fmla="*/ 659633 h 1238416"/>
                  <a:gd name="connsiteX1" fmla="*/ 864096 w 1729896"/>
                  <a:gd name="connsiteY1" fmla="*/ 52274 h 1238416"/>
                  <a:gd name="connsiteX2" fmla="*/ 1087343 w 1729896"/>
                  <a:gd name="connsiteY2" fmla="*/ 100955 h 1238416"/>
                  <a:gd name="connsiteX3" fmla="*/ 1728192 w 1729896"/>
                  <a:gd name="connsiteY3" fmla="*/ 659633 h 1238416"/>
                  <a:gd name="connsiteX4" fmla="*/ 873621 w 1729896"/>
                  <a:gd name="connsiteY4" fmla="*/ 1238416 h 1238416"/>
                  <a:gd name="connsiteX5" fmla="*/ 0 w 1729896"/>
                  <a:gd name="connsiteY5" fmla="*/ 659633 h 1238416"/>
                  <a:gd name="connsiteX0" fmla="*/ 0 w 1728192"/>
                  <a:gd name="connsiteY0" fmla="*/ 659633 h 1290217"/>
                  <a:gd name="connsiteX1" fmla="*/ 864096 w 1728192"/>
                  <a:gd name="connsiteY1" fmla="*/ 52274 h 1290217"/>
                  <a:gd name="connsiteX2" fmla="*/ 1087343 w 1728192"/>
                  <a:gd name="connsiteY2" fmla="*/ 100955 h 1290217"/>
                  <a:gd name="connsiteX3" fmla="*/ 1728192 w 1728192"/>
                  <a:gd name="connsiteY3" fmla="*/ 659633 h 1290217"/>
                  <a:gd name="connsiteX4" fmla="*/ 1087341 w 1728192"/>
                  <a:gd name="connsiteY4" fmla="*/ 1196781 h 1290217"/>
                  <a:gd name="connsiteX5" fmla="*/ 873621 w 1728192"/>
                  <a:gd name="connsiteY5" fmla="*/ 1238416 h 1290217"/>
                  <a:gd name="connsiteX6" fmla="*/ 0 w 1728192"/>
                  <a:gd name="connsiteY6" fmla="*/ 659633 h 1290217"/>
                  <a:gd name="connsiteX0" fmla="*/ 0 w 1114656"/>
                  <a:gd name="connsiteY0" fmla="*/ 689468 h 1320052"/>
                  <a:gd name="connsiteX1" fmla="*/ 864096 w 1114656"/>
                  <a:gd name="connsiteY1" fmla="*/ 82109 h 1320052"/>
                  <a:gd name="connsiteX2" fmla="*/ 1087343 w 1114656"/>
                  <a:gd name="connsiteY2" fmla="*/ 130790 h 1320052"/>
                  <a:gd name="connsiteX3" fmla="*/ 1087341 w 1114656"/>
                  <a:gd name="connsiteY3" fmla="*/ 1226616 h 1320052"/>
                  <a:gd name="connsiteX4" fmla="*/ 873621 w 1114656"/>
                  <a:gd name="connsiteY4" fmla="*/ 1268251 h 1320052"/>
                  <a:gd name="connsiteX5" fmla="*/ 0 w 1114656"/>
                  <a:gd name="connsiteY5" fmla="*/ 689468 h 1320052"/>
                  <a:gd name="connsiteX0" fmla="*/ 0 w 1114654"/>
                  <a:gd name="connsiteY0" fmla="*/ 689468 h 1303921"/>
                  <a:gd name="connsiteX1" fmla="*/ 864096 w 1114654"/>
                  <a:gd name="connsiteY1" fmla="*/ 82109 h 1303921"/>
                  <a:gd name="connsiteX2" fmla="*/ 1087343 w 1114654"/>
                  <a:gd name="connsiteY2" fmla="*/ 130790 h 1303921"/>
                  <a:gd name="connsiteX3" fmla="*/ 1087341 w 1114654"/>
                  <a:gd name="connsiteY3" fmla="*/ 1226616 h 1303921"/>
                  <a:gd name="connsiteX4" fmla="*/ 873621 w 1114654"/>
                  <a:gd name="connsiteY4" fmla="*/ 1268251 h 1303921"/>
                  <a:gd name="connsiteX5" fmla="*/ 0 w 1114654"/>
                  <a:gd name="connsiteY5" fmla="*/ 689468 h 1303921"/>
                  <a:gd name="connsiteX0" fmla="*/ 0 w 1114656"/>
                  <a:gd name="connsiteY0" fmla="*/ 689468 h 1269164"/>
                  <a:gd name="connsiteX1" fmla="*/ 864096 w 1114656"/>
                  <a:gd name="connsiteY1" fmla="*/ 82109 h 1269164"/>
                  <a:gd name="connsiteX2" fmla="*/ 1087343 w 1114656"/>
                  <a:gd name="connsiteY2" fmla="*/ 130790 h 1269164"/>
                  <a:gd name="connsiteX3" fmla="*/ 1087341 w 1114656"/>
                  <a:gd name="connsiteY3" fmla="*/ 1226616 h 1269164"/>
                  <a:gd name="connsiteX4" fmla="*/ 873621 w 1114656"/>
                  <a:gd name="connsiteY4" fmla="*/ 1268251 h 1269164"/>
                  <a:gd name="connsiteX5" fmla="*/ 0 w 1114656"/>
                  <a:gd name="connsiteY5" fmla="*/ 689468 h 1269164"/>
                  <a:gd name="connsiteX0" fmla="*/ 0 w 1114654"/>
                  <a:gd name="connsiteY0" fmla="*/ 667016 h 1246712"/>
                  <a:gd name="connsiteX1" fmla="*/ 864096 w 1114654"/>
                  <a:gd name="connsiteY1" fmla="*/ 59657 h 1246712"/>
                  <a:gd name="connsiteX2" fmla="*/ 1087343 w 1114654"/>
                  <a:gd name="connsiteY2" fmla="*/ 108338 h 1246712"/>
                  <a:gd name="connsiteX3" fmla="*/ 1087341 w 1114654"/>
                  <a:gd name="connsiteY3" fmla="*/ 1204164 h 1246712"/>
                  <a:gd name="connsiteX4" fmla="*/ 873621 w 1114654"/>
                  <a:gd name="connsiteY4" fmla="*/ 1245799 h 1246712"/>
                  <a:gd name="connsiteX5" fmla="*/ 0 w 1114654"/>
                  <a:gd name="connsiteY5" fmla="*/ 667016 h 1246712"/>
                  <a:gd name="connsiteX0" fmla="*/ 0 w 1114656"/>
                  <a:gd name="connsiteY0" fmla="*/ 657983 h 1237679"/>
                  <a:gd name="connsiteX1" fmla="*/ 864096 w 1114656"/>
                  <a:gd name="connsiteY1" fmla="*/ 50624 h 1237679"/>
                  <a:gd name="connsiteX2" fmla="*/ 1087343 w 1114656"/>
                  <a:gd name="connsiteY2" fmla="*/ 99305 h 1237679"/>
                  <a:gd name="connsiteX3" fmla="*/ 1087341 w 1114656"/>
                  <a:gd name="connsiteY3" fmla="*/ 1195131 h 1237679"/>
                  <a:gd name="connsiteX4" fmla="*/ 873621 w 1114656"/>
                  <a:gd name="connsiteY4" fmla="*/ 1236766 h 1237679"/>
                  <a:gd name="connsiteX5" fmla="*/ 0 w 1114656"/>
                  <a:gd name="connsiteY5" fmla="*/ 657983 h 1237679"/>
                  <a:gd name="connsiteX0" fmla="*/ 0 w 1114654"/>
                  <a:gd name="connsiteY0" fmla="*/ 620903 h 1200599"/>
                  <a:gd name="connsiteX1" fmla="*/ 864096 w 1114654"/>
                  <a:gd name="connsiteY1" fmla="*/ 13544 h 1200599"/>
                  <a:gd name="connsiteX2" fmla="*/ 1087343 w 1114654"/>
                  <a:gd name="connsiteY2" fmla="*/ 62225 h 1200599"/>
                  <a:gd name="connsiteX3" fmla="*/ 1087341 w 1114654"/>
                  <a:gd name="connsiteY3" fmla="*/ 1158051 h 1200599"/>
                  <a:gd name="connsiteX4" fmla="*/ 873621 w 1114654"/>
                  <a:gd name="connsiteY4" fmla="*/ 1199686 h 1200599"/>
                  <a:gd name="connsiteX5" fmla="*/ 0 w 1114654"/>
                  <a:gd name="connsiteY5" fmla="*/ 620903 h 1200599"/>
                  <a:gd name="connsiteX0" fmla="*/ 0 w 1114656"/>
                  <a:gd name="connsiteY0" fmla="*/ 615420 h 1195116"/>
                  <a:gd name="connsiteX1" fmla="*/ 864096 w 1114656"/>
                  <a:gd name="connsiteY1" fmla="*/ 8061 h 1195116"/>
                  <a:gd name="connsiteX2" fmla="*/ 1087343 w 1114656"/>
                  <a:gd name="connsiteY2" fmla="*/ 56742 h 1195116"/>
                  <a:gd name="connsiteX3" fmla="*/ 1087341 w 1114656"/>
                  <a:gd name="connsiteY3" fmla="*/ 1152568 h 1195116"/>
                  <a:gd name="connsiteX4" fmla="*/ 873621 w 1114656"/>
                  <a:gd name="connsiteY4" fmla="*/ 1194203 h 1195116"/>
                  <a:gd name="connsiteX5" fmla="*/ 0 w 1114656"/>
                  <a:gd name="connsiteY5" fmla="*/ 615420 h 1195116"/>
                  <a:gd name="connsiteX0" fmla="*/ 0 w 1114654"/>
                  <a:gd name="connsiteY0" fmla="*/ 615420 h 1194973"/>
                  <a:gd name="connsiteX1" fmla="*/ 864096 w 1114654"/>
                  <a:gd name="connsiteY1" fmla="*/ 8061 h 1194973"/>
                  <a:gd name="connsiteX2" fmla="*/ 1087343 w 1114654"/>
                  <a:gd name="connsiteY2" fmla="*/ 56742 h 1194973"/>
                  <a:gd name="connsiteX3" fmla="*/ 1087341 w 1114654"/>
                  <a:gd name="connsiteY3" fmla="*/ 1152568 h 1194973"/>
                  <a:gd name="connsiteX4" fmla="*/ 873621 w 1114654"/>
                  <a:gd name="connsiteY4" fmla="*/ 1194203 h 1194973"/>
                  <a:gd name="connsiteX5" fmla="*/ 0 w 1114654"/>
                  <a:gd name="connsiteY5" fmla="*/ 615420 h 1194973"/>
                  <a:gd name="connsiteX0" fmla="*/ 0 w 1114656"/>
                  <a:gd name="connsiteY0" fmla="*/ 615420 h 1198502"/>
                  <a:gd name="connsiteX1" fmla="*/ 864096 w 1114656"/>
                  <a:gd name="connsiteY1" fmla="*/ 8061 h 1198502"/>
                  <a:gd name="connsiteX2" fmla="*/ 1087343 w 1114656"/>
                  <a:gd name="connsiteY2" fmla="*/ 56742 h 1198502"/>
                  <a:gd name="connsiteX3" fmla="*/ 1087341 w 1114656"/>
                  <a:gd name="connsiteY3" fmla="*/ 1152568 h 1198502"/>
                  <a:gd name="connsiteX4" fmla="*/ 873621 w 1114656"/>
                  <a:gd name="connsiteY4" fmla="*/ 1194203 h 1198502"/>
                  <a:gd name="connsiteX5" fmla="*/ 0 w 1114656"/>
                  <a:gd name="connsiteY5" fmla="*/ 615420 h 1198502"/>
                  <a:gd name="connsiteX0" fmla="*/ 0 w 1114654"/>
                  <a:gd name="connsiteY0" fmla="*/ 615420 h 1201170"/>
                  <a:gd name="connsiteX1" fmla="*/ 864096 w 1114654"/>
                  <a:gd name="connsiteY1" fmla="*/ 8061 h 1201170"/>
                  <a:gd name="connsiteX2" fmla="*/ 1087343 w 1114654"/>
                  <a:gd name="connsiteY2" fmla="*/ 56742 h 1201170"/>
                  <a:gd name="connsiteX3" fmla="*/ 1087341 w 1114654"/>
                  <a:gd name="connsiteY3" fmla="*/ 1152568 h 1201170"/>
                  <a:gd name="connsiteX4" fmla="*/ 873621 w 1114654"/>
                  <a:gd name="connsiteY4" fmla="*/ 1194203 h 1201170"/>
                  <a:gd name="connsiteX5" fmla="*/ 0 w 1114654"/>
                  <a:gd name="connsiteY5" fmla="*/ 615420 h 1201170"/>
                  <a:gd name="connsiteX0" fmla="*/ 0 w 1107380"/>
                  <a:gd name="connsiteY0" fmla="*/ 615420 h 1201170"/>
                  <a:gd name="connsiteX1" fmla="*/ 864096 w 1107380"/>
                  <a:gd name="connsiteY1" fmla="*/ 8061 h 1201170"/>
                  <a:gd name="connsiteX2" fmla="*/ 1087343 w 1107380"/>
                  <a:gd name="connsiteY2" fmla="*/ 56742 h 1201170"/>
                  <a:gd name="connsiteX3" fmla="*/ 1087341 w 1107380"/>
                  <a:gd name="connsiteY3" fmla="*/ 1152568 h 1201170"/>
                  <a:gd name="connsiteX4" fmla="*/ 873621 w 1107380"/>
                  <a:gd name="connsiteY4" fmla="*/ 1194203 h 1201170"/>
                  <a:gd name="connsiteX5" fmla="*/ 0 w 1107380"/>
                  <a:gd name="connsiteY5" fmla="*/ 615420 h 1201170"/>
                  <a:gd name="connsiteX0" fmla="*/ 0 w 1094916"/>
                  <a:gd name="connsiteY0" fmla="*/ 615420 h 1201170"/>
                  <a:gd name="connsiteX1" fmla="*/ 864096 w 1094916"/>
                  <a:gd name="connsiteY1" fmla="*/ 8061 h 1201170"/>
                  <a:gd name="connsiteX2" fmla="*/ 1087343 w 1094916"/>
                  <a:gd name="connsiteY2" fmla="*/ 56742 h 1201170"/>
                  <a:gd name="connsiteX3" fmla="*/ 1087341 w 1094916"/>
                  <a:gd name="connsiteY3" fmla="*/ 1152568 h 1201170"/>
                  <a:gd name="connsiteX4" fmla="*/ 873621 w 1094916"/>
                  <a:gd name="connsiteY4" fmla="*/ 1194203 h 1201170"/>
                  <a:gd name="connsiteX5" fmla="*/ 0 w 1094916"/>
                  <a:gd name="connsiteY5" fmla="*/ 615420 h 1201170"/>
                  <a:gd name="connsiteX0" fmla="*/ 0 w 1089503"/>
                  <a:gd name="connsiteY0" fmla="*/ 615420 h 1201170"/>
                  <a:gd name="connsiteX1" fmla="*/ 864096 w 1089503"/>
                  <a:gd name="connsiteY1" fmla="*/ 8061 h 1201170"/>
                  <a:gd name="connsiteX2" fmla="*/ 1087343 w 1089503"/>
                  <a:gd name="connsiteY2" fmla="*/ 56742 h 1201170"/>
                  <a:gd name="connsiteX3" fmla="*/ 1087341 w 1089503"/>
                  <a:gd name="connsiteY3" fmla="*/ 1152568 h 1201170"/>
                  <a:gd name="connsiteX4" fmla="*/ 873621 w 1089503"/>
                  <a:gd name="connsiteY4" fmla="*/ 1194203 h 1201170"/>
                  <a:gd name="connsiteX5" fmla="*/ 0 w 1089503"/>
                  <a:gd name="connsiteY5" fmla="*/ 615420 h 1201170"/>
                  <a:gd name="connsiteX0" fmla="*/ 0 w 1089503"/>
                  <a:gd name="connsiteY0" fmla="*/ 607359 h 1193109"/>
                  <a:gd name="connsiteX1" fmla="*/ 864096 w 1089503"/>
                  <a:gd name="connsiteY1" fmla="*/ 0 h 1193109"/>
                  <a:gd name="connsiteX2" fmla="*/ 1087343 w 1089503"/>
                  <a:gd name="connsiteY2" fmla="*/ 48681 h 1193109"/>
                  <a:gd name="connsiteX3" fmla="*/ 1087341 w 1089503"/>
                  <a:gd name="connsiteY3" fmla="*/ 1144507 h 1193109"/>
                  <a:gd name="connsiteX4" fmla="*/ 873621 w 1089503"/>
                  <a:gd name="connsiteY4" fmla="*/ 1186142 h 1193109"/>
                  <a:gd name="connsiteX5" fmla="*/ 0 w 1089503"/>
                  <a:gd name="connsiteY5" fmla="*/ 607359 h 1193109"/>
                  <a:gd name="connsiteX0" fmla="*/ 0 w 1089503"/>
                  <a:gd name="connsiteY0" fmla="*/ 607359 h 1193109"/>
                  <a:gd name="connsiteX1" fmla="*/ 864096 w 1089503"/>
                  <a:gd name="connsiteY1" fmla="*/ 0 h 1193109"/>
                  <a:gd name="connsiteX2" fmla="*/ 1087343 w 1089503"/>
                  <a:gd name="connsiteY2" fmla="*/ 48681 h 1193109"/>
                  <a:gd name="connsiteX3" fmla="*/ 1087341 w 1089503"/>
                  <a:gd name="connsiteY3" fmla="*/ 1144507 h 1193109"/>
                  <a:gd name="connsiteX4" fmla="*/ 873621 w 1089503"/>
                  <a:gd name="connsiteY4" fmla="*/ 1186142 h 1193109"/>
                  <a:gd name="connsiteX5" fmla="*/ 0 w 1089503"/>
                  <a:gd name="connsiteY5" fmla="*/ 607359 h 1193109"/>
                  <a:gd name="connsiteX0" fmla="*/ 0 w 1087660"/>
                  <a:gd name="connsiteY0" fmla="*/ 607359 h 1187255"/>
                  <a:gd name="connsiteX1" fmla="*/ 864096 w 1087660"/>
                  <a:gd name="connsiteY1" fmla="*/ 0 h 1187255"/>
                  <a:gd name="connsiteX2" fmla="*/ 1087343 w 1087660"/>
                  <a:gd name="connsiteY2" fmla="*/ 48681 h 1187255"/>
                  <a:gd name="connsiteX3" fmla="*/ 1087341 w 1087660"/>
                  <a:gd name="connsiteY3" fmla="*/ 1144507 h 1187255"/>
                  <a:gd name="connsiteX4" fmla="*/ 873621 w 1087660"/>
                  <a:gd name="connsiteY4" fmla="*/ 1186142 h 1187255"/>
                  <a:gd name="connsiteX5" fmla="*/ 0 w 1087660"/>
                  <a:gd name="connsiteY5" fmla="*/ 607359 h 1187255"/>
                  <a:gd name="connsiteX0" fmla="*/ 0 w 1087660"/>
                  <a:gd name="connsiteY0" fmla="*/ 607359 h 1186912"/>
                  <a:gd name="connsiteX1" fmla="*/ 864096 w 1087660"/>
                  <a:gd name="connsiteY1" fmla="*/ 0 h 1186912"/>
                  <a:gd name="connsiteX2" fmla="*/ 1087343 w 1087660"/>
                  <a:gd name="connsiteY2" fmla="*/ 48681 h 1186912"/>
                  <a:gd name="connsiteX3" fmla="*/ 1087341 w 1087660"/>
                  <a:gd name="connsiteY3" fmla="*/ 1144507 h 1186912"/>
                  <a:gd name="connsiteX4" fmla="*/ 873621 w 1087660"/>
                  <a:gd name="connsiteY4" fmla="*/ 1186142 h 1186912"/>
                  <a:gd name="connsiteX5" fmla="*/ 0 w 1087660"/>
                  <a:gd name="connsiteY5" fmla="*/ 607359 h 1186912"/>
                  <a:gd name="connsiteX0" fmla="*/ 0 w 1087660"/>
                  <a:gd name="connsiteY0" fmla="*/ 607359 h 1189947"/>
                  <a:gd name="connsiteX1" fmla="*/ 864096 w 1087660"/>
                  <a:gd name="connsiteY1" fmla="*/ 0 h 1189947"/>
                  <a:gd name="connsiteX2" fmla="*/ 1087343 w 1087660"/>
                  <a:gd name="connsiteY2" fmla="*/ 48681 h 1189947"/>
                  <a:gd name="connsiteX3" fmla="*/ 1087341 w 1087660"/>
                  <a:gd name="connsiteY3" fmla="*/ 1144507 h 1189947"/>
                  <a:gd name="connsiteX4" fmla="*/ 873621 w 1087660"/>
                  <a:gd name="connsiteY4" fmla="*/ 1186142 h 1189947"/>
                  <a:gd name="connsiteX5" fmla="*/ 0 w 1087660"/>
                  <a:gd name="connsiteY5" fmla="*/ 607359 h 1189947"/>
                  <a:gd name="connsiteX0" fmla="*/ 0 w 1087660"/>
                  <a:gd name="connsiteY0" fmla="*/ 607359 h 1186912"/>
                  <a:gd name="connsiteX1" fmla="*/ 864096 w 1087660"/>
                  <a:gd name="connsiteY1" fmla="*/ 0 h 1186912"/>
                  <a:gd name="connsiteX2" fmla="*/ 1087343 w 1087660"/>
                  <a:gd name="connsiteY2" fmla="*/ 48681 h 1186912"/>
                  <a:gd name="connsiteX3" fmla="*/ 1087341 w 1087660"/>
                  <a:gd name="connsiteY3" fmla="*/ 1144507 h 1186912"/>
                  <a:gd name="connsiteX4" fmla="*/ 873621 w 1087660"/>
                  <a:gd name="connsiteY4" fmla="*/ 1186142 h 1186912"/>
                  <a:gd name="connsiteX5" fmla="*/ 0 w 1087660"/>
                  <a:gd name="connsiteY5" fmla="*/ 607359 h 1186912"/>
                  <a:gd name="connsiteX0" fmla="*/ 0 w 1087660"/>
                  <a:gd name="connsiteY0" fmla="*/ 607359 h 1186912"/>
                  <a:gd name="connsiteX1" fmla="*/ 864096 w 1087660"/>
                  <a:gd name="connsiteY1" fmla="*/ 0 h 1186912"/>
                  <a:gd name="connsiteX2" fmla="*/ 1087343 w 1087660"/>
                  <a:gd name="connsiteY2" fmla="*/ 48681 h 1186912"/>
                  <a:gd name="connsiteX3" fmla="*/ 1087341 w 1087660"/>
                  <a:gd name="connsiteY3" fmla="*/ 1144507 h 1186912"/>
                  <a:gd name="connsiteX4" fmla="*/ 873621 w 1087660"/>
                  <a:gd name="connsiteY4" fmla="*/ 1186142 h 1186912"/>
                  <a:gd name="connsiteX5" fmla="*/ 0 w 1087660"/>
                  <a:gd name="connsiteY5" fmla="*/ 607359 h 118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7660" h="118691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003085" y="814"/>
                      <a:pt x="1016346" y="21063"/>
                      <a:pt x="1087343" y="48681"/>
                    </a:cubicBezTo>
                    <a:cubicBezTo>
                      <a:pt x="1082312" y="481666"/>
                      <a:pt x="1089173" y="925270"/>
                      <a:pt x="1087341" y="1144507"/>
                    </a:cubicBezTo>
                    <a:cubicBezTo>
                      <a:pt x="1046279" y="1166821"/>
                      <a:pt x="1033728" y="1191625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7" name="Rectangle 26"/>
          <p:cNvSpPr/>
          <p:nvPr/>
        </p:nvSpPr>
        <p:spPr>
          <a:xfrm>
            <a:off x="133181" y="123478"/>
            <a:ext cx="7485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>
                <a:solidFill>
                  <a:srgbClr val="002060"/>
                </a:solidFill>
              </a:rPr>
              <a:t>არაგადამდები დაავადებების რისკ-ფაქტორების </a:t>
            </a:r>
            <a:r>
              <a:rPr lang="en-US" dirty="0">
                <a:solidFill>
                  <a:srgbClr val="002060"/>
                </a:solidFill>
              </a:rPr>
              <a:t>STEPS </a:t>
            </a:r>
            <a:r>
              <a:rPr lang="ka-GE" dirty="0">
                <a:solidFill>
                  <a:srgbClr val="002060"/>
                </a:solidFill>
              </a:rPr>
              <a:t>კვლევა, </a:t>
            </a:r>
            <a:r>
              <a:rPr lang="ka-GE" dirty="0" smtClean="0">
                <a:solidFill>
                  <a:srgbClr val="002060"/>
                </a:solidFill>
              </a:rPr>
              <a:t>       საქართველო</a:t>
            </a:r>
            <a:r>
              <a:rPr lang="ka-GE" dirty="0">
                <a:solidFill>
                  <a:srgbClr val="002060"/>
                </a:solidFill>
              </a:rPr>
              <a:t>, 2016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33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0"/>
            <a:ext cx="7344816" cy="1203598"/>
          </a:xfrm>
        </p:spPr>
        <p:txBody>
          <a:bodyPr/>
          <a:lstStyle/>
          <a:p>
            <a:r>
              <a:rPr lang="ka-GE" altLang="ko-KR" sz="2000" dirty="0" smtClean="0">
                <a:solidFill>
                  <a:srgbClr val="002060"/>
                </a:solidFill>
              </a:rPr>
              <a:t>არტერიული ჰიპერტენზია </a:t>
            </a:r>
          </a:p>
          <a:p>
            <a:endParaRPr lang="ka-GE" sz="1000" b="1" dirty="0" smtClean="0">
              <a:solidFill>
                <a:srgbClr val="002060"/>
              </a:solidFill>
            </a:endParaRPr>
          </a:p>
          <a:p>
            <a:r>
              <a:rPr lang="ka-GE" sz="1000" b="1" dirty="0" smtClean="0">
                <a:solidFill>
                  <a:srgbClr val="002060"/>
                </a:solidFill>
              </a:rPr>
              <a:t>არაგადამდები </a:t>
            </a:r>
            <a:r>
              <a:rPr lang="ka-GE" sz="1000" b="1" dirty="0">
                <a:solidFill>
                  <a:srgbClr val="002060"/>
                </a:solidFill>
              </a:rPr>
              <a:t>დაავადებების რისკ-ფაქტორების </a:t>
            </a:r>
            <a:r>
              <a:rPr lang="en-US" sz="1000" b="1" dirty="0">
                <a:solidFill>
                  <a:srgbClr val="002060"/>
                </a:solidFill>
              </a:rPr>
              <a:t>STEPS </a:t>
            </a:r>
            <a:r>
              <a:rPr lang="ka-GE" sz="1000" b="1" dirty="0">
                <a:solidFill>
                  <a:srgbClr val="002060"/>
                </a:solidFill>
              </a:rPr>
              <a:t>კვლევა, საქართველო, 2016</a:t>
            </a:r>
            <a:endParaRPr lang="en-US" sz="1000" dirty="0">
              <a:solidFill>
                <a:srgbClr val="002060"/>
              </a:solidFill>
            </a:endParaRPr>
          </a:p>
          <a:p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Heart 1"/>
          <p:cNvSpPr/>
          <p:nvPr/>
        </p:nvSpPr>
        <p:spPr>
          <a:xfrm>
            <a:off x="919970" y="1734213"/>
            <a:ext cx="1341860" cy="2631291"/>
          </a:xfrm>
          <a:custGeom>
            <a:avLst/>
            <a:gdLst/>
            <a:ahLst/>
            <a:cxnLst/>
            <a:rect l="l" t="t" r="r" b="b"/>
            <a:pathLst>
              <a:path w="1341860" h="2631291">
                <a:moveTo>
                  <a:pt x="636021" y="87"/>
                </a:moveTo>
                <a:cubicBezTo>
                  <a:pt x="902310" y="4722"/>
                  <a:pt x="1185749" y="195958"/>
                  <a:pt x="1341860" y="633069"/>
                </a:cubicBezTo>
                <a:lnTo>
                  <a:pt x="1341860" y="2631291"/>
                </a:lnTo>
                <a:cubicBezTo>
                  <a:pt x="-612998" y="1195069"/>
                  <a:pt x="-44493" y="-11757"/>
                  <a:pt x="636021" y="8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Heart 1"/>
          <p:cNvSpPr/>
          <p:nvPr/>
        </p:nvSpPr>
        <p:spPr>
          <a:xfrm flipH="1">
            <a:off x="2260776" y="1734213"/>
            <a:ext cx="1341860" cy="2631291"/>
          </a:xfrm>
          <a:custGeom>
            <a:avLst/>
            <a:gdLst/>
            <a:ahLst/>
            <a:cxnLst/>
            <a:rect l="l" t="t" r="r" b="b"/>
            <a:pathLst>
              <a:path w="1341860" h="2631291">
                <a:moveTo>
                  <a:pt x="636021" y="87"/>
                </a:moveTo>
                <a:cubicBezTo>
                  <a:pt x="902310" y="4722"/>
                  <a:pt x="1185749" y="195958"/>
                  <a:pt x="1341860" y="633069"/>
                </a:cubicBezTo>
                <a:lnTo>
                  <a:pt x="1341860" y="2631291"/>
                </a:lnTo>
                <a:cubicBezTo>
                  <a:pt x="-612998" y="1195069"/>
                  <a:pt x="-44493" y="-11757"/>
                  <a:pt x="636021" y="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Freeform 4"/>
          <p:cNvSpPr/>
          <p:nvPr/>
        </p:nvSpPr>
        <p:spPr>
          <a:xfrm>
            <a:off x="372278" y="2345615"/>
            <a:ext cx="3686861" cy="1089966"/>
          </a:xfrm>
          <a:custGeom>
            <a:avLst/>
            <a:gdLst>
              <a:gd name="connsiteX0" fmla="*/ 0 w 3650285"/>
              <a:gd name="connsiteY0" fmla="*/ 1104596 h 1177748"/>
              <a:gd name="connsiteX1" fmla="*/ 512064 w 3650285"/>
              <a:gd name="connsiteY1" fmla="*/ 1104596 h 1177748"/>
              <a:gd name="connsiteX2" fmla="*/ 833933 w 3650285"/>
              <a:gd name="connsiteY2" fmla="*/ 826618 h 1177748"/>
              <a:gd name="connsiteX3" fmla="*/ 1294791 w 3650285"/>
              <a:gd name="connsiteY3" fmla="*/ 1177748 h 1177748"/>
              <a:gd name="connsiteX4" fmla="*/ 1360628 w 3650285"/>
              <a:gd name="connsiteY4" fmla="*/ 958292 h 1177748"/>
              <a:gd name="connsiteX5" fmla="*/ 1506932 w 3650285"/>
              <a:gd name="connsiteY5" fmla="*/ 1097280 h 1177748"/>
              <a:gd name="connsiteX6" fmla="*/ 1755648 w 3650285"/>
              <a:gd name="connsiteY6" fmla="*/ 0 h 1177748"/>
              <a:gd name="connsiteX7" fmla="*/ 1814170 w 3650285"/>
              <a:gd name="connsiteY7" fmla="*/ 972922 h 1177748"/>
              <a:gd name="connsiteX8" fmla="*/ 1953159 w 3650285"/>
              <a:gd name="connsiteY8" fmla="*/ 870509 h 1177748"/>
              <a:gd name="connsiteX9" fmla="*/ 1989735 w 3650285"/>
              <a:gd name="connsiteY9" fmla="*/ 987552 h 1177748"/>
              <a:gd name="connsiteX10" fmla="*/ 2187245 w 3650285"/>
              <a:gd name="connsiteY10" fmla="*/ 899770 h 1177748"/>
              <a:gd name="connsiteX11" fmla="*/ 2238452 w 3650285"/>
              <a:gd name="connsiteY11" fmla="*/ 1016813 h 1177748"/>
              <a:gd name="connsiteX12" fmla="*/ 2457908 w 3650285"/>
              <a:gd name="connsiteY12" fmla="*/ 643738 h 1177748"/>
              <a:gd name="connsiteX13" fmla="*/ 2706624 w 3650285"/>
              <a:gd name="connsiteY13" fmla="*/ 914400 h 1177748"/>
              <a:gd name="connsiteX14" fmla="*/ 2787092 w 3650285"/>
              <a:gd name="connsiteY14" fmla="*/ 826618 h 1177748"/>
              <a:gd name="connsiteX15" fmla="*/ 2984602 w 3650285"/>
              <a:gd name="connsiteY15" fmla="*/ 980237 h 1177748"/>
              <a:gd name="connsiteX16" fmla="*/ 3650285 w 3650285"/>
              <a:gd name="connsiteY16" fmla="*/ 965607 h 1177748"/>
              <a:gd name="connsiteX17" fmla="*/ 3650285 w 3650285"/>
              <a:gd name="connsiteY17" fmla="*/ 965607 h 1177748"/>
              <a:gd name="connsiteX0" fmla="*/ 0 w 3650285"/>
              <a:gd name="connsiteY0" fmla="*/ 1104596 h 1177748"/>
              <a:gd name="connsiteX1" fmla="*/ 512064 w 3650285"/>
              <a:gd name="connsiteY1" fmla="*/ 1104596 h 1177748"/>
              <a:gd name="connsiteX2" fmla="*/ 797357 w 3650285"/>
              <a:gd name="connsiteY2" fmla="*/ 716890 h 1177748"/>
              <a:gd name="connsiteX3" fmla="*/ 1294791 w 3650285"/>
              <a:gd name="connsiteY3" fmla="*/ 1177748 h 1177748"/>
              <a:gd name="connsiteX4" fmla="*/ 1360628 w 3650285"/>
              <a:gd name="connsiteY4" fmla="*/ 958292 h 1177748"/>
              <a:gd name="connsiteX5" fmla="*/ 1506932 w 3650285"/>
              <a:gd name="connsiteY5" fmla="*/ 1097280 h 1177748"/>
              <a:gd name="connsiteX6" fmla="*/ 1755648 w 3650285"/>
              <a:gd name="connsiteY6" fmla="*/ 0 h 1177748"/>
              <a:gd name="connsiteX7" fmla="*/ 1814170 w 3650285"/>
              <a:gd name="connsiteY7" fmla="*/ 972922 h 1177748"/>
              <a:gd name="connsiteX8" fmla="*/ 1953159 w 3650285"/>
              <a:gd name="connsiteY8" fmla="*/ 870509 h 1177748"/>
              <a:gd name="connsiteX9" fmla="*/ 1989735 w 3650285"/>
              <a:gd name="connsiteY9" fmla="*/ 987552 h 1177748"/>
              <a:gd name="connsiteX10" fmla="*/ 2187245 w 3650285"/>
              <a:gd name="connsiteY10" fmla="*/ 899770 h 1177748"/>
              <a:gd name="connsiteX11" fmla="*/ 2238452 w 3650285"/>
              <a:gd name="connsiteY11" fmla="*/ 1016813 h 1177748"/>
              <a:gd name="connsiteX12" fmla="*/ 2457908 w 3650285"/>
              <a:gd name="connsiteY12" fmla="*/ 643738 h 1177748"/>
              <a:gd name="connsiteX13" fmla="*/ 2706624 w 3650285"/>
              <a:gd name="connsiteY13" fmla="*/ 914400 h 1177748"/>
              <a:gd name="connsiteX14" fmla="*/ 2787092 w 3650285"/>
              <a:gd name="connsiteY14" fmla="*/ 826618 h 1177748"/>
              <a:gd name="connsiteX15" fmla="*/ 2984602 w 3650285"/>
              <a:gd name="connsiteY15" fmla="*/ 980237 h 1177748"/>
              <a:gd name="connsiteX16" fmla="*/ 3650285 w 3650285"/>
              <a:gd name="connsiteY16" fmla="*/ 965607 h 1177748"/>
              <a:gd name="connsiteX17" fmla="*/ 3650285 w 3650285"/>
              <a:gd name="connsiteY17" fmla="*/ 965607 h 117774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360628 w 3650285"/>
              <a:gd name="connsiteY4" fmla="*/ 958292 h 1163118"/>
              <a:gd name="connsiteX5" fmla="*/ 1506932 w 3650285"/>
              <a:gd name="connsiteY5" fmla="*/ 1097280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258216 w 3650285"/>
              <a:gd name="connsiteY4" fmla="*/ 950977 h 1163118"/>
              <a:gd name="connsiteX5" fmla="*/ 1506932 w 3650285"/>
              <a:gd name="connsiteY5" fmla="*/ 1097280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258216 w 3650285"/>
              <a:gd name="connsiteY4" fmla="*/ 950977 h 1163118"/>
              <a:gd name="connsiteX5" fmla="*/ 1389889 w 3650285"/>
              <a:gd name="connsiteY5" fmla="*/ 1133856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14170 w 3650285"/>
              <a:gd name="connsiteY7" fmla="*/ 899770 h 1089966"/>
              <a:gd name="connsiteX8" fmla="*/ 1953159 w 3650285"/>
              <a:gd name="connsiteY8" fmla="*/ 797357 h 1089966"/>
              <a:gd name="connsiteX9" fmla="*/ 1989735 w 3650285"/>
              <a:gd name="connsiteY9" fmla="*/ 914400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53159 w 3650285"/>
              <a:gd name="connsiteY8" fmla="*/ 797357 h 1089966"/>
              <a:gd name="connsiteX9" fmla="*/ 1989735 w 3650285"/>
              <a:gd name="connsiteY9" fmla="*/ 914400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53159 w 3650285"/>
              <a:gd name="connsiteY8" fmla="*/ 797357 h 1089966"/>
              <a:gd name="connsiteX9" fmla="*/ 2040942 w 3650285"/>
              <a:gd name="connsiteY9" fmla="*/ 1016813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710038"/>
              <a:gd name="connsiteY0" fmla="*/ 1031444 h 1089966"/>
              <a:gd name="connsiteX1" fmla="*/ 512064 w 3710038"/>
              <a:gd name="connsiteY1" fmla="*/ 1031444 h 1089966"/>
              <a:gd name="connsiteX2" fmla="*/ 797357 w 3710038"/>
              <a:gd name="connsiteY2" fmla="*/ 643738 h 1089966"/>
              <a:gd name="connsiteX3" fmla="*/ 1097280 w 3710038"/>
              <a:gd name="connsiteY3" fmla="*/ 1089966 h 1089966"/>
              <a:gd name="connsiteX4" fmla="*/ 1258216 w 3710038"/>
              <a:gd name="connsiteY4" fmla="*/ 877825 h 1089966"/>
              <a:gd name="connsiteX5" fmla="*/ 1389889 w 3710038"/>
              <a:gd name="connsiteY5" fmla="*/ 1060704 h 1089966"/>
              <a:gd name="connsiteX6" fmla="*/ 1609344 w 3710038"/>
              <a:gd name="connsiteY6" fmla="*/ 0 h 1089966"/>
              <a:gd name="connsiteX7" fmla="*/ 1865376 w 3710038"/>
              <a:gd name="connsiteY7" fmla="*/ 1024128 h 1089966"/>
              <a:gd name="connsiteX8" fmla="*/ 1982420 w 3710038"/>
              <a:gd name="connsiteY8" fmla="*/ 870509 h 1089966"/>
              <a:gd name="connsiteX9" fmla="*/ 2040942 w 3710038"/>
              <a:gd name="connsiteY9" fmla="*/ 1016813 h 1089966"/>
              <a:gd name="connsiteX10" fmla="*/ 2172614 w 3710038"/>
              <a:gd name="connsiteY10" fmla="*/ 892455 h 1089966"/>
              <a:gd name="connsiteX11" fmla="*/ 2275028 w 3710038"/>
              <a:gd name="connsiteY11" fmla="*/ 994868 h 1089966"/>
              <a:gd name="connsiteX12" fmla="*/ 2457908 w 3710038"/>
              <a:gd name="connsiteY12" fmla="*/ 570586 h 1089966"/>
              <a:gd name="connsiteX13" fmla="*/ 2626156 w 3710038"/>
              <a:gd name="connsiteY13" fmla="*/ 929030 h 1089966"/>
              <a:gd name="connsiteX14" fmla="*/ 2772461 w 3710038"/>
              <a:gd name="connsiteY14" fmla="*/ 790042 h 1089966"/>
              <a:gd name="connsiteX15" fmla="*/ 2896819 w 3710038"/>
              <a:gd name="connsiteY15" fmla="*/ 987552 h 1089966"/>
              <a:gd name="connsiteX16" fmla="*/ 3650285 w 3710038"/>
              <a:gd name="connsiteY16" fmla="*/ 892455 h 1089966"/>
              <a:gd name="connsiteX17" fmla="*/ 3664916 w 3710038"/>
              <a:gd name="connsiteY17" fmla="*/ 1053390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965607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965607 h 1089966"/>
              <a:gd name="connsiteX0" fmla="*/ 0 w 3664916"/>
              <a:gd name="connsiteY0" fmla="*/ 1031444 h 1089966"/>
              <a:gd name="connsiteX1" fmla="*/ 512064 w 3664916"/>
              <a:gd name="connsiteY1" fmla="*/ 1031444 h 1089966"/>
              <a:gd name="connsiteX2" fmla="*/ 797357 w 3664916"/>
              <a:gd name="connsiteY2" fmla="*/ 643738 h 1089966"/>
              <a:gd name="connsiteX3" fmla="*/ 1097280 w 3664916"/>
              <a:gd name="connsiteY3" fmla="*/ 1089966 h 1089966"/>
              <a:gd name="connsiteX4" fmla="*/ 1258216 w 3664916"/>
              <a:gd name="connsiteY4" fmla="*/ 877825 h 1089966"/>
              <a:gd name="connsiteX5" fmla="*/ 1389889 w 3664916"/>
              <a:gd name="connsiteY5" fmla="*/ 1060704 h 1089966"/>
              <a:gd name="connsiteX6" fmla="*/ 1609344 w 3664916"/>
              <a:gd name="connsiteY6" fmla="*/ 0 h 1089966"/>
              <a:gd name="connsiteX7" fmla="*/ 1865376 w 3664916"/>
              <a:gd name="connsiteY7" fmla="*/ 1024128 h 1089966"/>
              <a:gd name="connsiteX8" fmla="*/ 1982420 w 3664916"/>
              <a:gd name="connsiteY8" fmla="*/ 870509 h 1089966"/>
              <a:gd name="connsiteX9" fmla="*/ 2040942 w 3664916"/>
              <a:gd name="connsiteY9" fmla="*/ 1016813 h 1089966"/>
              <a:gd name="connsiteX10" fmla="*/ 2172614 w 3664916"/>
              <a:gd name="connsiteY10" fmla="*/ 892455 h 1089966"/>
              <a:gd name="connsiteX11" fmla="*/ 2275028 w 3664916"/>
              <a:gd name="connsiteY11" fmla="*/ 994868 h 1089966"/>
              <a:gd name="connsiteX12" fmla="*/ 2457908 w 3664916"/>
              <a:gd name="connsiteY12" fmla="*/ 570586 h 1089966"/>
              <a:gd name="connsiteX13" fmla="*/ 2626156 w 3664916"/>
              <a:gd name="connsiteY13" fmla="*/ 929030 h 1089966"/>
              <a:gd name="connsiteX14" fmla="*/ 2772461 w 3664916"/>
              <a:gd name="connsiteY14" fmla="*/ 790042 h 1089966"/>
              <a:gd name="connsiteX15" fmla="*/ 2896819 w 3664916"/>
              <a:gd name="connsiteY15" fmla="*/ 987552 h 1089966"/>
              <a:gd name="connsiteX16" fmla="*/ 3664916 w 3664916"/>
              <a:gd name="connsiteY16" fmla="*/ 943661 h 1089966"/>
              <a:gd name="connsiteX0" fmla="*/ 0 w 3686861"/>
              <a:gd name="connsiteY0" fmla="*/ 1031444 h 1089966"/>
              <a:gd name="connsiteX1" fmla="*/ 512064 w 3686861"/>
              <a:gd name="connsiteY1" fmla="*/ 1031444 h 1089966"/>
              <a:gd name="connsiteX2" fmla="*/ 797357 w 3686861"/>
              <a:gd name="connsiteY2" fmla="*/ 643738 h 1089966"/>
              <a:gd name="connsiteX3" fmla="*/ 1097280 w 3686861"/>
              <a:gd name="connsiteY3" fmla="*/ 1089966 h 1089966"/>
              <a:gd name="connsiteX4" fmla="*/ 1258216 w 3686861"/>
              <a:gd name="connsiteY4" fmla="*/ 877825 h 1089966"/>
              <a:gd name="connsiteX5" fmla="*/ 1389889 w 3686861"/>
              <a:gd name="connsiteY5" fmla="*/ 1060704 h 1089966"/>
              <a:gd name="connsiteX6" fmla="*/ 1609344 w 3686861"/>
              <a:gd name="connsiteY6" fmla="*/ 0 h 1089966"/>
              <a:gd name="connsiteX7" fmla="*/ 1865376 w 3686861"/>
              <a:gd name="connsiteY7" fmla="*/ 1024128 h 1089966"/>
              <a:gd name="connsiteX8" fmla="*/ 1982420 w 3686861"/>
              <a:gd name="connsiteY8" fmla="*/ 870509 h 1089966"/>
              <a:gd name="connsiteX9" fmla="*/ 2040942 w 3686861"/>
              <a:gd name="connsiteY9" fmla="*/ 1016813 h 1089966"/>
              <a:gd name="connsiteX10" fmla="*/ 2172614 w 3686861"/>
              <a:gd name="connsiteY10" fmla="*/ 892455 h 1089966"/>
              <a:gd name="connsiteX11" fmla="*/ 2275028 w 3686861"/>
              <a:gd name="connsiteY11" fmla="*/ 994868 h 1089966"/>
              <a:gd name="connsiteX12" fmla="*/ 2457908 w 3686861"/>
              <a:gd name="connsiteY12" fmla="*/ 570586 h 1089966"/>
              <a:gd name="connsiteX13" fmla="*/ 2626156 w 3686861"/>
              <a:gd name="connsiteY13" fmla="*/ 929030 h 1089966"/>
              <a:gd name="connsiteX14" fmla="*/ 2772461 w 3686861"/>
              <a:gd name="connsiteY14" fmla="*/ 790042 h 1089966"/>
              <a:gd name="connsiteX15" fmla="*/ 2896819 w 3686861"/>
              <a:gd name="connsiteY15" fmla="*/ 987552 h 1089966"/>
              <a:gd name="connsiteX16" fmla="*/ 3686861 w 3686861"/>
              <a:gd name="connsiteY16" fmla="*/ 972922 h 108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86861" h="1089966">
                <a:moveTo>
                  <a:pt x="0" y="1031444"/>
                </a:moveTo>
                <a:lnTo>
                  <a:pt x="512064" y="1031444"/>
                </a:lnTo>
                <a:lnTo>
                  <a:pt x="797357" y="643738"/>
                </a:lnTo>
                <a:lnTo>
                  <a:pt x="1097280" y="1089966"/>
                </a:lnTo>
                <a:lnTo>
                  <a:pt x="1258216" y="877825"/>
                </a:lnTo>
                <a:lnTo>
                  <a:pt x="1389889" y="1060704"/>
                </a:lnTo>
                <a:lnTo>
                  <a:pt x="1609344" y="0"/>
                </a:lnTo>
                <a:lnTo>
                  <a:pt x="1865376" y="1024128"/>
                </a:lnTo>
                <a:lnTo>
                  <a:pt x="1982420" y="870509"/>
                </a:lnTo>
                <a:lnTo>
                  <a:pt x="2040942" y="1016813"/>
                </a:lnTo>
                <a:lnTo>
                  <a:pt x="2172614" y="892455"/>
                </a:lnTo>
                <a:lnTo>
                  <a:pt x="2275028" y="994868"/>
                </a:lnTo>
                <a:lnTo>
                  <a:pt x="2457908" y="570586"/>
                </a:lnTo>
                <a:lnTo>
                  <a:pt x="2626156" y="929030"/>
                </a:lnTo>
                <a:lnTo>
                  <a:pt x="2772461" y="790042"/>
                </a:lnTo>
                <a:lnTo>
                  <a:pt x="2896819" y="987552"/>
                </a:lnTo>
                <a:cubicBezTo>
                  <a:pt x="3147974" y="955853"/>
                  <a:pt x="3529584" y="976580"/>
                  <a:pt x="3686861" y="972922"/>
                </a:cubicBezTo>
              </a:path>
            </a:pathLst>
          </a:custGeom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092068" y="3338531"/>
            <a:ext cx="355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466084" y="3218168"/>
            <a:ext cx="485364" cy="4853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Oval 18"/>
          <p:cNvSpPr/>
          <p:nvPr/>
        </p:nvSpPr>
        <p:spPr>
          <a:xfrm>
            <a:off x="4466084" y="1400402"/>
            <a:ext cx="485364" cy="4853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Oval 19"/>
          <p:cNvSpPr/>
          <p:nvPr/>
        </p:nvSpPr>
        <p:spPr>
          <a:xfrm>
            <a:off x="4466084" y="4127052"/>
            <a:ext cx="485364" cy="4853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4466084" y="2309285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4440925" y="1454133"/>
            <a:ext cx="5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34455" y="2367301"/>
            <a:ext cx="5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27985" y="3280469"/>
            <a:ext cx="5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50090" y="4193637"/>
            <a:ext cx="5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92068" y="1454133"/>
            <a:ext cx="3849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200" dirty="0"/>
              <a:t>ჰიპერტენზიის გავრცელების მაჩვენებელი 18-69 წწ პოპულაციაში </a:t>
            </a:r>
            <a:r>
              <a:rPr lang="ka-GE" sz="1200" dirty="0">
                <a:solidFill>
                  <a:srgbClr val="FF0000"/>
                </a:solidFill>
              </a:rPr>
              <a:t>37.2%</a:t>
            </a:r>
            <a:r>
              <a:rPr lang="ka-GE" sz="1200" dirty="0"/>
              <a:t>-ს </a:t>
            </a:r>
            <a:r>
              <a:rPr lang="ka-GE" sz="1200" dirty="0" smtClean="0"/>
              <a:t>შეადგენს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5084096" y="2299087"/>
            <a:ext cx="4059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200" dirty="0"/>
              <a:t>კარდიო-ვასკულურ  დაავადებათა ზოგად </a:t>
            </a:r>
            <a:r>
              <a:rPr lang="ka-GE" sz="1200" dirty="0" smtClean="0"/>
              <a:t>სტრუქტურა-ში </a:t>
            </a:r>
            <a:r>
              <a:rPr lang="ka-GE" sz="1200" dirty="0"/>
              <a:t>ჰიპერტენზიული ავადმყოფობის  წილი </a:t>
            </a:r>
            <a:r>
              <a:rPr lang="ka-GE" sz="1200" dirty="0" smtClean="0"/>
              <a:t>                 </a:t>
            </a:r>
            <a:r>
              <a:rPr lang="ka-GE" sz="1200" dirty="0" smtClean="0">
                <a:solidFill>
                  <a:srgbClr val="FF0000"/>
                </a:solidFill>
              </a:rPr>
              <a:t>60</a:t>
            </a:r>
            <a:r>
              <a:rPr lang="ka-GE" sz="1200" dirty="0">
                <a:solidFill>
                  <a:srgbClr val="FF0000"/>
                </a:solidFill>
              </a:rPr>
              <a:t>%</a:t>
            </a:r>
            <a:r>
              <a:rPr lang="ka-GE" sz="1200" dirty="0"/>
              <a:t>-მდეა. 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5093118" y="3218167"/>
            <a:ext cx="3943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a-GE" sz="1200" dirty="0"/>
              <a:t>ანტიჰიპერტენზიულ მკურნალობას იტარებს არტერიული ჰიპერტენზიის დიაგნოზის მქონეთა  მხოლოდ </a:t>
            </a:r>
            <a:r>
              <a:rPr lang="ka-GE" sz="1200" dirty="0">
                <a:solidFill>
                  <a:srgbClr val="FF0000"/>
                </a:solidFill>
              </a:rPr>
              <a:t>53.5%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97762" y="4185977"/>
            <a:ext cx="3726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ka-GE" sz="1200" dirty="0"/>
              <a:t>რესპოდენტთა </a:t>
            </a:r>
            <a:r>
              <a:rPr lang="ka-GE" sz="1200" dirty="0">
                <a:solidFill>
                  <a:srgbClr val="FF0000"/>
                </a:solidFill>
              </a:rPr>
              <a:t>2</a:t>
            </a:r>
            <a:r>
              <a:rPr lang="en-US" sz="1200" dirty="0">
                <a:solidFill>
                  <a:srgbClr val="FF0000"/>
                </a:solidFill>
              </a:rPr>
              <a:t>2</a:t>
            </a:r>
            <a:r>
              <a:rPr lang="ka-GE" sz="1200" dirty="0">
                <a:solidFill>
                  <a:srgbClr val="FF0000"/>
                </a:solidFill>
              </a:rPr>
              <a:t>.5%-ს </a:t>
            </a:r>
            <a:r>
              <a:rPr lang="en-US" sz="1200" dirty="0"/>
              <a:t>(ქალი</a:t>
            </a:r>
            <a:r>
              <a:rPr lang="en-US" sz="1200" dirty="0">
                <a:solidFill>
                  <a:srgbClr val="FF0000"/>
                </a:solidFill>
              </a:rPr>
              <a:t>-15.4%</a:t>
            </a:r>
            <a:r>
              <a:rPr lang="en-US" sz="1200" dirty="0"/>
              <a:t> </a:t>
            </a:r>
            <a:r>
              <a:rPr lang="ka-GE" sz="1200" dirty="0" smtClean="0"/>
              <a:t> </a:t>
            </a:r>
            <a:r>
              <a:rPr lang="en-US" sz="1200" dirty="0" smtClean="0"/>
              <a:t>და </a:t>
            </a:r>
            <a:r>
              <a:rPr lang="en-US" sz="1200" dirty="0"/>
              <a:t>მამაკაცი-</a:t>
            </a:r>
            <a:r>
              <a:rPr lang="en-US" sz="1200" dirty="0">
                <a:solidFill>
                  <a:srgbClr val="FD2906"/>
                </a:solidFill>
              </a:rPr>
              <a:t>30.1%) </a:t>
            </a:r>
            <a:r>
              <a:rPr lang="ka-GE" sz="1200" dirty="0"/>
              <a:t>არასოდეს გაუზომავს არტერიული წნევა </a:t>
            </a:r>
            <a:r>
              <a:rPr lang="ka-GE" sz="1200" dirty="0" smtClean="0"/>
              <a:t>   </a:t>
            </a:r>
            <a:r>
              <a:rPr lang="ka-GE" sz="1200" dirty="0"/>
              <a:t>ე</a:t>
            </a:r>
            <a:r>
              <a:rPr lang="en-US" sz="1200" dirty="0" err="1" smtClean="0"/>
              <a:t>ქიმის</a:t>
            </a:r>
            <a:r>
              <a:rPr lang="en-US" sz="1200" dirty="0" smtClean="0"/>
              <a:t>/</a:t>
            </a:r>
            <a:r>
              <a:rPr lang="ka-GE" sz="1200" dirty="0" smtClean="0"/>
              <a:t> </a:t>
            </a:r>
            <a:r>
              <a:rPr lang="en-US" sz="1200" dirty="0" smtClean="0"/>
              <a:t>სამედიცინო </a:t>
            </a:r>
            <a:r>
              <a:rPr lang="en-US" sz="1200" dirty="0"/>
              <a:t>პერსონალის მიერ</a:t>
            </a:r>
          </a:p>
        </p:txBody>
      </p:sp>
    </p:spTree>
    <p:extLst>
      <p:ext uri="{BB962C8B-B14F-4D97-AF65-F5344CB8AC3E}">
        <p14:creationId xmlns:p14="http://schemas.microsoft.com/office/powerpoint/2010/main" val="328776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a-GE" dirty="0" smtClean="0">
                <a:solidFill>
                  <a:srgbClr val="002060"/>
                </a:solidFill>
              </a:rPr>
              <a:t>კამპანიის მიზანი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275606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ka-GE" dirty="0" smtClean="0"/>
              <a:t>მოსახლეობის ცნობიერების ამაღლება ჰიპერტენზიის საფრთხეების,</a:t>
            </a:r>
          </a:p>
          <a:p>
            <a:r>
              <a:rPr lang="ka-GE" dirty="0"/>
              <a:t> </a:t>
            </a:r>
            <a:r>
              <a:rPr lang="ka-GE" dirty="0" smtClean="0"/>
              <a:t>   მასთან ბრძოლის და პრევენციის მნიშვნელობაზე;</a:t>
            </a:r>
          </a:p>
          <a:p>
            <a:pPr marL="285750" indent="-285750">
              <a:buBlip>
                <a:blip r:embed="rId2"/>
              </a:buBlip>
            </a:pPr>
            <a:r>
              <a:rPr lang="ka-GE" dirty="0" smtClean="0"/>
              <a:t>ჰიპერტენზიის მართვის საშუალებების მიწვდომადობის გაზრდა;</a:t>
            </a:r>
          </a:p>
          <a:p>
            <a:pPr marL="285750" indent="-285750">
              <a:buBlip>
                <a:blip r:embed="rId2"/>
              </a:buBlip>
            </a:pPr>
            <a:r>
              <a:rPr lang="ka-GE" dirty="0" smtClean="0"/>
              <a:t>სამედიცინო საზოგადოების მობილიზება პრობლების ირგვლივ;</a:t>
            </a:r>
          </a:p>
          <a:p>
            <a:pPr marL="285750" indent="-285750">
              <a:buBlip>
                <a:blip r:embed="rId2"/>
              </a:buBlip>
            </a:pPr>
            <a:r>
              <a:rPr lang="ka-GE" dirty="0" smtClean="0"/>
              <a:t>არასწორი მკურნალობით მიყენებული ზიანის შემცირება;</a:t>
            </a:r>
          </a:p>
          <a:p>
            <a:pPr marL="285750" indent="-285750">
              <a:buBlip>
                <a:blip r:embed="rId2"/>
              </a:buBlip>
            </a:pPr>
            <a:r>
              <a:rPr lang="ka-GE" dirty="0" smtClean="0"/>
              <a:t>ცნობიერების გაზრდის ხარჯზე ჰიპერტენზიის ტვირთის შემცირება;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19727"/>
            <a:ext cx="3384376" cy="20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418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10238" y="195486"/>
            <a:ext cx="6588224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a-GE" sz="1800" dirty="0" smtClean="0">
                <a:solidFill>
                  <a:schemeClr val="accent2"/>
                </a:solidFill>
                <a:cs typeface="Arial" pitchFamily="34" charset="0"/>
              </a:rPr>
              <a:t>ძირითადი მესიჯები</a:t>
            </a:r>
            <a:endParaRPr lang="en-US" sz="1800" dirty="0">
              <a:solidFill>
                <a:schemeClr val="accent2"/>
              </a:solidFill>
              <a:cs typeface="Arial" pitchFamily="34" charset="0"/>
            </a:endParaRP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494"/>
            <a:ext cx="1816547" cy="134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1943100" y="259080"/>
            <a:ext cx="365760" cy="4610100"/>
          </a:xfrm>
          <a:custGeom>
            <a:avLst/>
            <a:gdLst>
              <a:gd name="connsiteX0" fmla="*/ 0 w 365760"/>
              <a:gd name="connsiteY0" fmla="*/ 0 h 5013960"/>
              <a:gd name="connsiteX1" fmla="*/ 0 w 365760"/>
              <a:gd name="connsiteY1" fmla="*/ 502920 h 5013960"/>
              <a:gd name="connsiteX2" fmla="*/ 365760 w 365760"/>
              <a:gd name="connsiteY2" fmla="*/ 502920 h 5013960"/>
              <a:gd name="connsiteX3" fmla="*/ 365760 w 365760"/>
              <a:gd name="connsiteY3" fmla="*/ 1249680 h 5013960"/>
              <a:gd name="connsiteX4" fmla="*/ 7620 w 365760"/>
              <a:gd name="connsiteY4" fmla="*/ 1249680 h 5013960"/>
              <a:gd name="connsiteX5" fmla="*/ 7620 w 365760"/>
              <a:gd name="connsiteY5" fmla="*/ 5013960 h 5013960"/>
              <a:gd name="connsiteX0" fmla="*/ 0 w 365760"/>
              <a:gd name="connsiteY0" fmla="*/ 0 h 4762500"/>
              <a:gd name="connsiteX1" fmla="*/ 0 w 365760"/>
              <a:gd name="connsiteY1" fmla="*/ 251460 h 4762500"/>
              <a:gd name="connsiteX2" fmla="*/ 365760 w 365760"/>
              <a:gd name="connsiteY2" fmla="*/ 251460 h 4762500"/>
              <a:gd name="connsiteX3" fmla="*/ 365760 w 365760"/>
              <a:gd name="connsiteY3" fmla="*/ 998220 h 4762500"/>
              <a:gd name="connsiteX4" fmla="*/ 7620 w 365760"/>
              <a:gd name="connsiteY4" fmla="*/ 998220 h 4762500"/>
              <a:gd name="connsiteX5" fmla="*/ 7620 w 365760"/>
              <a:gd name="connsiteY5" fmla="*/ 4762500 h 4762500"/>
              <a:gd name="connsiteX0" fmla="*/ 0 w 365760"/>
              <a:gd name="connsiteY0" fmla="*/ 0 h 4610100"/>
              <a:gd name="connsiteX1" fmla="*/ 0 w 365760"/>
              <a:gd name="connsiteY1" fmla="*/ 251460 h 4610100"/>
              <a:gd name="connsiteX2" fmla="*/ 365760 w 365760"/>
              <a:gd name="connsiteY2" fmla="*/ 251460 h 4610100"/>
              <a:gd name="connsiteX3" fmla="*/ 365760 w 365760"/>
              <a:gd name="connsiteY3" fmla="*/ 998220 h 4610100"/>
              <a:gd name="connsiteX4" fmla="*/ 7620 w 365760"/>
              <a:gd name="connsiteY4" fmla="*/ 998220 h 4610100"/>
              <a:gd name="connsiteX5" fmla="*/ 7620 w 365760"/>
              <a:gd name="connsiteY5" fmla="*/ 4610100 h 461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" h="4610100">
                <a:moveTo>
                  <a:pt x="0" y="0"/>
                </a:moveTo>
                <a:lnTo>
                  <a:pt x="0" y="251460"/>
                </a:lnTo>
                <a:lnTo>
                  <a:pt x="365760" y="251460"/>
                </a:lnTo>
                <a:lnTo>
                  <a:pt x="365760" y="998220"/>
                </a:lnTo>
                <a:lnTo>
                  <a:pt x="7620" y="998220"/>
                </a:lnTo>
                <a:lnTo>
                  <a:pt x="7620" y="4610100"/>
                </a:lnTo>
              </a:path>
            </a:pathLst>
          </a:custGeom>
          <a:ln w="34925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7784" y="244634"/>
            <a:ext cx="6516216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7784" y="316104"/>
            <a:ext cx="6516216" cy="72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9815" y="891078"/>
            <a:ext cx="86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</a:t>
            </a:r>
            <a:r>
              <a:rPr lang="ka-GE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0980" y="1609890"/>
            <a:ext cx="86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</a:t>
            </a:r>
            <a:r>
              <a:rPr lang="ka-GE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</a:t>
            </a:r>
            <a:r>
              <a:rPr lang="ka-GE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5118" y="1946596"/>
            <a:ext cx="86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</a:t>
            </a:r>
            <a:r>
              <a:rPr lang="ka-GE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594" y="1239478"/>
            <a:ext cx="4896544" cy="341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a-GE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მართე ჰიპერტენზია სწორი მკურნალობით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47646" y="1581175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a-GE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იცოდე და აკონტროლე </a:t>
            </a:r>
            <a:r>
              <a:rPr lang="ka-GE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წნევის </a:t>
            </a:r>
            <a:r>
              <a:rPr lang="ka-GE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ციფრები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19654" y="1950507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a-GE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ჰიპერტენზია მართვადია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37347" y="2308346"/>
            <a:ext cx="862528" cy="33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</a:t>
            </a:r>
            <a:r>
              <a:rPr lang="ka-GE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33508" y="2319839"/>
            <a:ext cx="52565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a-GE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გაიგე, მართე, აკონტროლე</a:t>
            </a:r>
          </a:p>
          <a:p>
            <a:pPr>
              <a:lnSpc>
                <a:spcPct val="150000"/>
              </a:lnSpc>
            </a:pP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05594" y="2666491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a-GE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თვითმკურნალობა-გზა გართულებებისაკენ</a:t>
            </a:r>
          </a:p>
          <a:p>
            <a:pPr>
              <a:lnSpc>
                <a:spcPct val="150000"/>
              </a:lnSpc>
            </a:pPr>
            <a:endParaRPr lang="ka-GE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37347" y="2654501"/>
            <a:ext cx="862528" cy="33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06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35077" y="891078"/>
            <a:ext cx="4896544" cy="341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a-GE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ჰიპერტენზია-ჩუმი მკვლელი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37347" y="1242749"/>
            <a:ext cx="862528" cy="33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</a:t>
            </a:r>
            <a:r>
              <a:rPr lang="ka-GE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57126" y="3008331"/>
            <a:ext cx="862528" cy="33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07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593" y="3065673"/>
            <a:ext cx="2999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აირიდე ჰიპერტენზია-ეს შესაძლებელია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áááááá¨áá ááá£áá á¡á£á ááá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164" y="1347614"/>
            <a:ext cx="2923909" cy="2706355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42038" y="195486"/>
            <a:ext cx="3830162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 smtClean="0">
                <a:solidFill>
                  <a:srgbClr val="002060"/>
                </a:solidFill>
              </a:rPr>
              <a:t>კამპანიის ლოგო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388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547664" y="123478"/>
            <a:ext cx="7343775" cy="5762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ka-GE" sz="2800" dirty="0" smtClean="0">
                <a:solidFill>
                  <a:srgbClr val="002060"/>
                </a:solidFill>
              </a:rPr>
              <a:t>    ვიზუალური მასალების მომზადება </a:t>
            </a:r>
          </a:p>
          <a:p>
            <a:pPr marL="0" indent="0">
              <a:buNone/>
            </a:pPr>
            <a:r>
              <a:rPr lang="ka-GE" sz="1600" dirty="0" smtClean="0">
                <a:solidFill>
                  <a:schemeClr val="accent1"/>
                </a:solidFill>
              </a:rPr>
              <a:t>ბუკლეტის ბეჭდვა/ელ.ვერსიის შექმნა/გავრცელება</a:t>
            </a:r>
          </a:p>
          <a:p>
            <a:pPr marL="0" indent="0">
              <a:buNone/>
            </a:pP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99669" y="483518"/>
            <a:ext cx="8280920" cy="987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600" dirty="0" smtClean="0">
                <a:solidFill>
                  <a:srgbClr val="002060"/>
                </a:solidFill>
              </a:rPr>
              <a:t>                                                           </a:t>
            </a:r>
          </a:p>
          <a:p>
            <a:pPr algn="ctr"/>
            <a:endParaRPr lang="ka-GE" sz="1600" dirty="0" smtClean="0">
              <a:solidFill>
                <a:schemeClr val="accent1"/>
              </a:solidFill>
            </a:endParaRPr>
          </a:p>
          <a:p>
            <a:pPr algn="ctr"/>
            <a:r>
              <a:rPr lang="ka-GE" sz="1600" dirty="0" smtClean="0">
                <a:solidFill>
                  <a:schemeClr val="accent1"/>
                </a:solidFill>
              </a:rPr>
              <a:t>შინაარსი</a:t>
            </a:r>
          </a:p>
          <a:p>
            <a:pPr marL="742950" lvl="1" indent="-285750">
              <a:buBlip>
                <a:blip r:embed="rId3"/>
              </a:buBlip>
            </a:pPr>
            <a:r>
              <a:rPr lang="ka-GE" sz="1600" dirty="0" smtClean="0">
                <a:solidFill>
                  <a:srgbClr val="002060"/>
                </a:solidFill>
              </a:rPr>
              <a:t>ჰიპერტენზიის ტვირთი საქართველოში; </a:t>
            </a:r>
          </a:p>
          <a:p>
            <a:pPr marL="742950" lvl="1" indent="-285750">
              <a:buBlip>
                <a:blip r:embed="rId3"/>
              </a:buBlip>
            </a:pPr>
            <a:r>
              <a:rPr lang="ka-GE" sz="1600" dirty="0" smtClean="0">
                <a:solidFill>
                  <a:srgbClr val="002060"/>
                </a:solidFill>
              </a:rPr>
              <a:t>ჰიპერტენზიის დეფინიცია; სტადიები; ასაკობრივი ნორმები.</a:t>
            </a:r>
          </a:p>
          <a:p>
            <a:pPr marL="742950" lvl="1" indent="-285750">
              <a:buBlip>
                <a:blip r:embed="rId3"/>
              </a:buBlip>
            </a:pPr>
            <a:r>
              <a:rPr lang="ka-GE" sz="1600" dirty="0">
                <a:solidFill>
                  <a:srgbClr val="002060"/>
                </a:solidFill>
              </a:rPr>
              <a:t>რა იწვევს ჰიპერტენზიას.</a:t>
            </a:r>
          </a:p>
          <a:p>
            <a:pPr marL="742950" lvl="1" indent="-285750">
              <a:buBlip>
                <a:blip r:embed="rId3"/>
              </a:buBlip>
            </a:pPr>
            <a:r>
              <a:rPr lang="ka-GE" sz="1600" dirty="0" smtClean="0">
                <a:solidFill>
                  <a:srgbClr val="002060"/>
                </a:solidFill>
              </a:rPr>
              <a:t>რა რისკებს შეიცავს ჰიპერტენზია და რატომ არის იგი „ჩუმი მკვლელი“.</a:t>
            </a:r>
          </a:p>
          <a:p>
            <a:pPr marL="742950" lvl="1" indent="-285750">
              <a:buBlip>
                <a:blip r:embed="rId3"/>
              </a:buBlip>
            </a:pPr>
            <a:r>
              <a:rPr lang="ka-GE" sz="1600" dirty="0" smtClean="0">
                <a:solidFill>
                  <a:srgbClr val="002060"/>
                </a:solidFill>
              </a:rPr>
              <a:t>რა სიმპტომები ახასიათებს და როგორ დაადგინოთ, რომ ჰიპერტენზია გაქვთ.</a:t>
            </a:r>
          </a:p>
          <a:p>
            <a:pPr marL="742950" lvl="1" indent="-285750">
              <a:buBlip>
                <a:blip r:embed="rId3"/>
              </a:buBlip>
            </a:pPr>
            <a:r>
              <a:rPr lang="ka-GE" sz="1600" dirty="0" smtClean="0">
                <a:solidFill>
                  <a:srgbClr val="002060"/>
                </a:solidFill>
              </a:rPr>
              <a:t>როგორ ვიმოქმედოთ ჰიპერტენზიის არსებობის შემთხვევაში (ვის მივმართოთ, რა შევცვალოთ ყოველდღიურ ცხოვრებაში)</a:t>
            </a:r>
          </a:p>
          <a:p>
            <a:pPr marL="742950" lvl="1" indent="-285750">
              <a:buBlip>
                <a:blip r:embed="rId3"/>
              </a:buBlip>
            </a:pPr>
            <a:r>
              <a:rPr lang="ka-GE" sz="1600" dirty="0" smtClean="0">
                <a:solidFill>
                  <a:srgbClr val="002060"/>
                </a:solidFill>
              </a:rPr>
              <a:t>როგორ მოვახდინოთ ჰიპერტენზიის  პრევენცია.</a:t>
            </a:r>
          </a:p>
          <a:p>
            <a:pPr marL="742950" lvl="1" indent="-285750">
              <a:buBlip>
                <a:blip r:embed="rId3"/>
              </a:buBlip>
            </a:pPr>
            <a:r>
              <a:rPr lang="ka-GE" sz="1600" dirty="0" smtClean="0">
                <a:solidFill>
                  <a:srgbClr val="002060"/>
                </a:solidFill>
              </a:rPr>
              <a:t>რა რისკებს შეიცავს თვითმკურნალობა</a:t>
            </a:r>
          </a:p>
          <a:p>
            <a:pPr marL="742950" lvl="1" indent="-285750">
              <a:buBlip>
                <a:blip r:embed="rId3"/>
              </a:buBlip>
            </a:pPr>
            <a:r>
              <a:rPr lang="ka-GE" sz="1600" b="1" dirty="0" smtClean="0">
                <a:solidFill>
                  <a:schemeClr val="accent2">
                    <a:lumMod val="75000"/>
                  </a:schemeClr>
                </a:solidFill>
              </a:rPr>
              <a:t>პირველადი დახმარება მაღალი არტერიული წნევის დროს.</a:t>
            </a:r>
          </a:p>
          <a:p>
            <a:pPr lvl="1"/>
            <a:endParaRPr lang="ka-GE" sz="1400" dirty="0" smtClean="0">
              <a:solidFill>
                <a:srgbClr val="002060"/>
              </a:solidFill>
            </a:endParaRPr>
          </a:p>
          <a:p>
            <a:pPr lvl="1"/>
            <a:r>
              <a:rPr lang="ka-GE" sz="1400" dirty="0" smtClean="0">
                <a:solidFill>
                  <a:srgbClr val="002060"/>
                </a:solidFill>
              </a:rPr>
              <a:t>ბუკლეტების გავრცელების ობიექტები: სამედიცინო დაწესებულებები; </a:t>
            </a:r>
          </a:p>
          <a:p>
            <a:pPr lvl="1"/>
            <a:r>
              <a:rPr lang="ka-GE" sz="1400" dirty="0" smtClean="0">
                <a:solidFill>
                  <a:srgbClr val="002060"/>
                </a:solidFill>
              </a:rPr>
              <a:t>„ლიბერთი ბანკის“ ფილიალები; აფთიაქები; გამგეობები; მერია.</a:t>
            </a:r>
          </a:p>
          <a:p>
            <a:pPr lvl="1"/>
            <a:r>
              <a:rPr lang="en-US" sz="1400" dirty="0" smtClean="0">
                <a:solidFill>
                  <a:srgbClr val="002060"/>
                </a:solidFill>
              </a:rPr>
              <a:t>spark.adobe.com</a:t>
            </a:r>
            <a:r>
              <a:rPr lang="ka-GE" sz="1400" dirty="0" smtClean="0">
                <a:solidFill>
                  <a:srgbClr val="002060"/>
                </a:solidFill>
              </a:rPr>
              <a:t>-ზე ელექტრონული ვერსიის შექმნა.</a:t>
            </a:r>
          </a:p>
          <a:p>
            <a:pPr lvl="1"/>
            <a:r>
              <a:rPr lang="ka-GE" sz="1400" b="1" i="1" dirty="0" smtClean="0">
                <a:solidFill>
                  <a:schemeClr val="accent1"/>
                </a:solidFill>
              </a:rPr>
              <a:t>ტრანსპორტში პოსტერების განთავსება???</a:t>
            </a:r>
            <a:r>
              <a:rPr lang="en-US" sz="1400" b="1" i="1" dirty="0" smtClean="0">
                <a:solidFill>
                  <a:schemeClr val="accent1"/>
                </a:solidFill>
              </a:rPr>
              <a:t> (</a:t>
            </a:r>
            <a:r>
              <a:rPr lang="ka-GE" sz="1400" b="1" i="1" smtClean="0">
                <a:solidFill>
                  <a:schemeClr val="accent1"/>
                </a:solidFill>
              </a:rPr>
              <a:t>დასაზუსტებელია)</a:t>
            </a:r>
            <a:endParaRPr lang="ka-GE" sz="1400" b="1" i="1" dirty="0" smtClean="0">
              <a:solidFill>
                <a:schemeClr val="accent1"/>
              </a:solidFill>
            </a:endParaRPr>
          </a:p>
          <a:p>
            <a:pPr lvl="1"/>
            <a:endParaRPr lang="ka-GE" dirty="0" smtClean="0">
              <a:solidFill>
                <a:srgbClr val="002060"/>
              </a:solidFill>
            </a:endParaRPr>
          </a:p>
          <a:p>
            <a:pPr lvl="1"/>
            <a:endParaRPr lang="ka-GE" dirty="0" smtClean="0">
              <a:solidFill>
                <a:srgbClr val="002060"/>
              </a:solidFill>
            </a:endParaRPr>
          </a:p>
          <a:p>
            <a:pPr lvl="1"/>
            <a:endParaRPr lang="ka-GE" dirty="0" smtClean="0">
              <a:solidFill>
                <a:srgbClr val="002060"/>
              </a:solidFill>
            </a:endParaRPr>
          </a:p>
          <a:p>
            <a:pPr lvl="1"/>
            <a:endParaRPr lang="ka-GE" dirty="0">
              <a:solidFill>
                <a:srgbClr val="002060"/>
              </a:solidFill>
            </a:endParaRPr>
          </a:p>
          <a:p>
            <a:endParaRPr lang="ka-GE" dirty="0" smtClean="0">
              <a:solidFill>
                <a:srgbClr val="002060"/>
              </a:solidFill>
            </a:endParaRPr>
          </a:p>
          <a:p>
            <a:endParaRPr lang="ka-GE" dirty="0">
              <a:solidFill>
                <a:srgbClr val="002060"/>
              </a:solidFill>
            </a:endParaRPr>
          </a:p>
          <a:p>
            <a:endParaRPr lang="ka-GE" dirty="0" smtClean="0">
              <a:solidFill>
                <a:srgbClr val="002060"/>
              </a:solidFill>
            </a:endParaRPr>
          </a:p>
          <a:p>
            <a:endParaRPr lang="ka-GE" dirty="0">
              <a:solidFill>
                <a:srgbClr val="002060"/>
              </a:solidFill>
            </a:endParaRPr>
          </a:p>
          <a:p>
            <a:endParaRPr lang="ka-GE" dirty="0" smtClean="0">
              <a:solidFill>
                <a:srgbClr val="002060"/>
              </a:solidFill>
            </a:endParaRPr>
          </a:p>
          <a:p>
            <a:endParaRPr lang="ka-GE" dirty="0">
              <a:solidFill>
                <a:srgbClr val="002060"/>
              </a:solidFill>
            </a:endParaRPr>
          </a:p>
          <a:p>
            <a:endParaRPr lang="ka-GE" dirty="0" smtClean="0">
              <a:solidFill>
                <a:srgbClr val="002060"/>
              </a:solidFill>
            </a:endParaRPr>
          </a:p>
          <a:p>
            <a:endParaRPr lang="ka-GE" dirty="0">
              <a:solidFill>
                <a:srgbClr val="002060"/>
              </a:solidFill>
            </a:endParaRPr>
          </a:p>
          <a:p>
            <a:endParaRPr lang="ka-GE" dirty="0" smtClean="0">
              <a:solidFill>
                <a:srgbClr val="002060"/>
              </a:solidFill>
            </a:endParaRPr>
          </a:p>
          <a:p>
            <a:endParaRPr lang="ka-GE" dirty="0">
              <a:solidFill>
                <a:srgbClr val="002060"/>
              </a:solidFill>
            </a:endParaRPr>
          </a:p>
          <a:p>
            <a:endParaRPr lang="ka-GE" dirty="0" smtClean="0">
              <a:solidFill>
                <a:srgbClr val="002060"/>
              </a:solidFill>
            </a:endParaRPr>
          </a:p>
          <a:p>
            <a:endParaRPr lang="ka-GE" dirty="0">
              <a:solidFill>
                <a:srgbClr val="002060"/>
              </a:solidFill>
            </a:endParaRPr>
          </a:p>
          <a:p>
            <a:endParaRPr lang="ka-GE" dirty="0" smtClean="0">
              <a:solidFill>
                <a:srgbClr val="002060"/>
              </a:solidFill>
            </a:endParaRPr>
          </a:p>
          <a:p>
            <a:endParaRPr lang="ka-GE" dirty="0">
              <a:solidFill>
                <a:srgbClr val="002060"/>
              </a:solidFill>
            </a:endParaRPr>
          </a:p>
          <a:p>
            <a:r>
              <a:rPr lang="ka-GE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741" y="2980355"/>
            <a:ext cx="2981259" cy="21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4092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a-GE" altLang="ko-KR" sz="2000" dirty="0" smtClean="0">
                <a:solidFill>
                  <a:srgbClr val="002060"/>
                </a:solidFill>
              </a:rPr>
              <a:t>ბანერები; ინფოგრაფიკები სოციალური ქსელისთვის</a:t>
            </a:r>
            <a:endParaRPr lang="ko-KR" altLang="en-US" sz="2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9815" y="2614648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რა გართულებები შეიძლება მოყვეს არტერიულ ჰიპერტენზიას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91693" y="2783926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როგორ გავიზომოთ წნევა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9782" y="2781461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„შესაშინებელი“      </a:t>
            </a:r>
          </a:p>
          <a:p>
            <a:pPr algn="ctr"/>
            <a:r>
              <a:rPr lang="ka-GE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პოსტერები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9552" y="2603111"/>
            <a:ext cx="1440160" cy="78097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ectangle 27"/>
          <p:cNvSpPr/>
          <p:nvPr/>
        </p:nvSpPr>
        <p:spPr>
          <a:xfrm>
            <a:off x="2199815" y="2603110"/>
            <a:ext cx="1512168" cy="74693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ectangle 28"/>
          <p:cNvSpPr/>
          <p:nvPr/>
        </p:nvSpPr>
        <p:spPr>
          <a:xfrm>
            <a:off x="3879518" y="2582233"/>
            <a:ext cx="1440160" cy="76781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ectangle 29"/>
          <p:cNvSpPr/>
          <p:nvPr/>
        </p:nvSpPr>
        <p:spPr>
          <a:xfrm>
            <a:off x="5391686" y="2571751"/>
            <a:ext cx="1511722" cy="778296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Picture Placeholder 24"/>
          <p:cNvPicPr>
            <a:picLocks noGrp="1" noChangeAspect="1"/>
          </p:cNvPicPr>
          <p:nvPr>
            <p:ph type="pic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r="3859"/>
          <a:stretch>
            <a:fillRect/>
          </a:stretch>
        </p:blipFill>
        <p:spPr>
          <a:xfrm>
            <a:off x="3820625" y="820016"/>
            <a:ext cx="1606407" cy="1751734"/>
          </a:xfrm>
        </p:spPr>
      </p:pic>
      <p:pic>
        <p:nvPicPr>
          <p:cNvPr id="31" name="Picture Placeholder 30"/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3" b="8253"/>
          <a:stretch>
            <a:fillRect/>
          </a:stretch>
        </p:blipFill>
        <p:spPr>
          <a:xfrm>
            <a:off x="5415288" y="916854"/>
            <a:ext cx="1465086" cy="1582888"/>
          </a:xfrm>
        </p:spPr>
      </p:pic>
      <p:sp>
        <p:nvSpPr>
          <p:cNvPr id="32" name="TextBox 31"/>
          <p:cNvSpPr txBox="1"/>
          <p:nvPr/>
        </p:nvSpPr>
        <p:spPr>
          <a:xfrm>
            <a:off x="467544" y="2620102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დაავადების გავრცელების სტატისტიკა და პრევენციის გზები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0" name="Picture Placeholder 39"/>
          <p:cNvPicPr>
            <a:picLocks noGrp="1" noChangeAspect="1"/>
          </p:cNvPicPr>
          <p:nvPr>
            <p:ph type="pic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r="3859"/>
          <a:stretch>
            <a:fillRect/>
          </a:stretch>
        </p:blipFill>
        <p:spPr>
          <a:xfrm>
            <a:off x="2199815" y="843558"/>
            <a:ext cx="1528785" cy="1656184"/>
          </a:xfrm>
        </p:spPr>
      </p:pic>
      <p:pic>
        <p:nvPicPr>
          <p:cNvPr id="39" name="Picture Placeholder 38"/>
          <p:cNvPicPr>
            <a:picLocks noGrp="1" noChangeAspect="1"/>
          </p:cNvPicPr>
          <p:nvPr>
            <p:ph type="pic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" b="1670"/>
          <a:stretch>
            <a:fillRect/>
          </a:stretch>
        </p:blipFill>
        <p:spPr>
          <a:xfrm>
            <a:off x="519079" y="843558"/>
            <a:ext cx="1495691" cy="1728192"/>
          </a:xfr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10" y="917243"/>
            <a:ext cx="1440160" cy="158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975445" y="2566819"/>
            <a:ext cx="1440160" cy="783228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099103" y="2660389"/>
            <a:ext cx="119284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dirty="0" smtClean="0"/>
              <a:t>     </a:t>
            </a:r>
            <a:r>
              <a:rPr lang="ka-GE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მითები</a:t>
            </a:r>
          </a:p>
          <a:p>
            <a:r>
              <a:rPr lang="ka-G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a-GE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vs</a:t>
            </a:r>
            <a:endParaRPr lang="ka-GE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a-GE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რეალობა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first aid for heart attack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13876"/>
            <a:ext cx="3415168" cy="172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84090"/>
            <a:ext cx="4562082" cy="174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03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0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0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2" grpId="0"/>
      <p:bldP spid="19" grpId="0" animBg="1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-A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FD2906"/>
      </a:accent2>
      <a:accent3>
        <a:srgbClr val="FD2906"/>
      </a:accent3>
      <a:accent4>
        <a:srgbClr val="FD2906"/>
      </a:accent4>
      <a:accent5>
        <a:srgbClr val="FD2906"/>
      </a:accent5>
      <a:accent6>
        <a:srgbClr val="FD290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FD2906"/>
      </a:accent2>
      <a:accent3>
        <a:srgbClr val="FD2906"/>
      </a:accent3>
      <a:accent4>
        <a:srgbClr val="FD2906"/>
      </a:accent4>
      <a:accent5>
        <a:srgbClr val="FD2906"/>
      </a:accent5>
      <a:accent6>
        <a:srgbClr val="FD290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FD2906"/>
      </a:accent2>
      <a:accent3>
        <a:srgbClr val="FD2906"/>
      </a:accent3>
      <a:accent4>
        <a:srgbClr val="FD2906"/>
      </a:accent4>
      <a:accent5>
        <a:srgbClr val="FD2906"/>
      </a:accent5>
      <a:accent6>
        <a:srgbClr val="FD290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2655</TotalTime>
  <Words>552</Words>
  <Application>Microsoft Office PowerPoint</Application>
  <PresentationFormat>On-screen Show (16:9)</PresentationFormat>
  <Paragraphs>151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Tea Bakradze</cp:lastModifiedBy>
  <cp:revision>152</cp:revision>
  <dcterms:created xsi:type="dcterms:W3CDTF">2016-12-05T23:26:54Z</dcterms:created>
  <dcterms:modified xsi:type="dcterms:W3CDTF">2018-04-30T13:45:27Z</dcterms:modified>
</cp:coreProperties>
</file>